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70" r:id="rId6"/>
    <p:sldId id="282" r:id="rId7"/>
    <p:sldId id="274" r:id="rId8"/>
    <p:sldId id="275" r:id="rId9"/>
    <p:sldId id="260" r:id="rId10"/>
    <p:sldId id="271" r:id="rId11"/>
    <p:sldId id="284" r:id="rId12"/>
    <p:sldId id="278" r:id="rId13"/>
    <p:sldId id="280" r:id="rId14"/>
    <p:sldId id="283" r:id="rId15"/>
    <p:sldId id="281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28" autoAdjust="0"/>
    <p:restoredTop sz="86176" autoAdjust="0"/>
  </p:normalViewPr>
  <p:slideViewPr>
    <p:cSldViewPr>
      <p:cViewPr varScale="1">
        <p:scale>
          <a:sx n="48" d="100"/>
          <a:sy n="48" d="100"/>
        </p:scale>
        <p:origin x="50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2:20:25.62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802.27466"/>
      <inkml:brushProperty name="anchorY" value="-357.98074"/>
      <inkml:brushProperty name="scaleFactor" value="0.5"/>
    </inkml:brush>
  </inkml:definitions>
  <inkml:trace contextRef="#ctx0" brushRef="#br0">0 18 24575,'0'0'0,"0"-7"0,0-3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2:20:41.59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818.2749"/>
      <inkml:brushProperty name="anchorY" value="-1356.95203"/>
      <inkml:brushProperty name="scaleFactor" value="0.5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02:20:53.06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834.2749"/>
      <inkml:brushProperty name="anchorY" value="-2372.95215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6T02:22:32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3859 2419,'-50'40,"11"-10,24-17,-1-2,0 0,0-1,-29 12,-76 26,25-12,-38 18,-211 52,277-91,0-3,-126 6,-143-19,149-2,59 4,-132-4,222-2,1-2,-1-2,1-2,-46-19,-13-3,32 14,9 3,-76-33,114 41,1 0,0-2,1 0,0-1,1 0,0-2,0 0,-17-20,-167-247,38 47,-119-178,150 215,7 11,109 162,2 0,1-1,-15-43,21 52,2 1,0-1,1 0,0 1,1-1,1 0,1 0,2-17,2-5,2 0,19-57,-23 84,0 1,1 0,0 1,0-1,1 1,0 0,1 0,0 0,0 1,1 0,0 0,0 0,0 1,1 0,15-9,-4 6,-7 5,-1-1,0-1,0 0,-1-1,0 0,11-10,118-124,103-91,-215 210,1 1,1 2,1 0,1 2,0 2,1 0,47-13,-38 19,0 2,64-4,6 1,-109 9,215-21,-195 21,0 2,-1 0,1 1,-1 1,1 2,-1 0,40 15,-42-11,0-1,1-1,0-1,0 0,0-1,35 2,250 21,308 16,122-63,-2-55,-710 71,5-1,1 2,47 1,-73 1,-1 0,1 0,0 0,0 1,0-1,-1 1,1-1,0 1,0 0,-1 0,1 1,-1-1,1 0,-1 1,0 0,1-1,-1 1,0 0,2 3,-2-1,0 1,0-1,0 1,-1-1,0 1,0 0,0 0,0 0,-1-1,0 7,8 62,3-1,22 80,-14-75,13 125,-30-173,27 276,4-116,-22-124,-3 0,-3 1,-5 79,-1-71,4-1,13 93,8-65,6 39,-28-124,-1 0,0 0,-1 0,0 1,-2-1,-5 26,6-37,0 1,-1-1,0 1,0-1,0 0,-1 0,0 0,0 0,0 0,-1 0,1-1,-1 0,0 0,0 0,-1 0,1 0,-1-1,0 0,-7 4,1-3,-1 0,0-1,0 0,0 0,0-2,0 1,-25-2,17 1,0 0,-1 1,1 1,0 2,1-1,-1 2,1 1,-21 9,19-7,-1-2,0-1,-30 4,29-5,-1 0,-39 15,-21 13,47-21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6T02:22:35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2035 2975,'-44'-1,"-1"2,1 2,-47 10,-128 28,196-38,0-1,0-1,-1-1,1-2,0 0,0-1,1-1,-1-1,1-2,-34-13,-8-8,1-4,-66-44,41 19,-45-27,97 61,0-1,2-2,1-2,-55-59,78 77,-59-64,-39-37,78 81,1 0,1-2,1-1,-26-44,18 19,-49-114,38 37,9 21,27 83,1 0,1 0,1-1,-3-59,8-132,3 143,-1 50,2 0,1 1,1-1,9-33,-7 45,0 1,0 0,2 1,0-1,1 2,1-1,0 1,15-16,36-36,117-98,85-41,-120 96,-135 104,137-99,-127 94,5-5,0 2,1 0,1 2,0 0,0 2,49-12,6 12,0 3,1 4,88 8,-26-1,-77-3,4-2,-1 4,71 11,25 6,-83-12,20 10,16 2,-33-15,91 12,187 63,-271-60,-70-17,-1 1,0 0,0 2,-1 1,0 0,29 16,60 50,101 88,-189-145,280 212,-279-213,-2 0,0 2,-1 0,19 23,-27-26,-1-1,-1 2,0-1,0 1,-2 1,0-1,7 23,-2 11,-1 1,-2-1,2 70,-7 157,-5-200,2-15,0-11,-3-1,-10 73,11-115,0 0,-1 1,0-1,-1-1,1 1,-1 0,-1-1,1 1,-1-1,-7 8,4-6,-1-1,0 0,0-1,-1 0,0 0,-14 6,10-6,1 1,0 1,0-1,1 2,0 0,0 0,1 1,1 0,-1 0,1 2,1-1,0 1,1 0,-8 17,-159 324,142-299,-3-2,-2-1,-1-2,-60 57,-217 214,290-290,-25 39,37-50,0 0,-1-1,0-1,-2 0,0-1,0-1,-20 14,20-19,0-2,0 0,0-1,-1 0,0-1,-1-2,1 1,-34 3,-9-4,-81-5,86-1,-95 8,18 12,-138-1,195-15,24 0,0-2,-90-12,132 10,1 0,-1 0,0-1,1 0,-1-1,1 0,0 0,0-1,-9-6,12 7,1 0,0-1,0 1,0-1,0 0,0 0,1 0,0 0,0 0,1-1,0 1,-1-1,2 0,-3-8,0-17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CD213-27DC-4BA9-80EE-EFB32EE781E6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80BD-C14C-4038-A6A3-E987912CD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28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B0436-A2E5-A8E2-8E8B-9E83ECCF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851ADB-28C2-74D6-93A8-60F8FE6E1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ED78AE-C319-C314-B4E2-AFCB57B01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Qt, </a:t>
            </a:r>
            <a:r>
              <a:rPr lang="en-US" altLang="ko-KR" b="0" i="0" dirty="0" err="1">
                <a:solidFill>
                  <a:srgbClr val="3B3F4E"/>
                </a:solidFill>
                <a:effectLst/>
                <a:latin typeface="Pretendard"/>
              </a:rPr>
              <a:t>c++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을 이용하여 간단한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UI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를 만들어보았습니다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이 실습의 목적은 </a:t>
            </a:r>
            <a:r>
              <a:rPr lang="en-US" altLang="ko-KR" b="0" i="0" dirty="0" err="1">
                <a:solidFill>
                  <a:srgbClr val="3B3F4E"/>
                </a:solidFill>
                <a:effectLst/>
                <a:latin typeface="Pretendard"/>
              </a:rPr>
              <a:t>gui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개발 및 이벤트 처리 능력 강화와 사용자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인터렉션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개발 이라고 생각합니다</a:t>
            </a: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VTK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라이브러리를 활용하여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3D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모델을 화면에 출력하는 기능을 구현합니다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이는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3D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데이터를 이해하고 그래픽으로 표현하는 능력을 기르는 데 중요합니다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Qt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위젯을 이용하여 사용자 인터랙션 기능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버튼 클릭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슬라이더 조작 등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)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을 개발합니다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이는 사용자 친화적인 인터페이스를 제공하고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사용자의 조작에 따라 프로그램이 반응하는 능력을 기르는 데 중요합니다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오른쪽은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어떤쪽에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중점을 두었는지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8B78C-BD13-7C43-DC8B-354A71BAB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1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같이 평균과 표준편차를 인자로 넘겨주면 아래와 같이 결과가 나옵니다</a:t>
            </a:r>
            <a:r>
              <a:rPr lang="en-US" altLang="ko-KR" dirty="0"/>
              <a:t>. </a:t>
            </a:r>
            <a:r>
              <a:rPr lang="ko-KR" altLang="en-US" dirty="0"/>
              <a:t>자세히 보면 </a:t>
            </a:r>
            <a:r>
              <a:rPr lang="ko-KR" altLang="en-US" dirty="0" err="1"/>
              <a:t>굴곡률이</a:t>
            </a:r>
            <a:r>
              <a:rPr lang="ko-KR" altLang="en-US" dirty="0"/>
              <a:t> 작은 부분만 빨간색으로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7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인터페이스 함수로 특정 스칼라 값과 </a:t>
            </a:r>
            <a:r>
              <a:rPr lang="ko-KR" altLang="en-US" dirty="0" err="1"/>
              <a:t>실컬러</a:t>
            </a:r>
            <a:r>
              <a:rPr lang="ko-KR" altLang="en-US" dirty="0"/>
              <a:t> 값을 받는 함수와 임계 값을 받는 함수를 만들어보았습니다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2E68B-E0B4-0E69-82FA-0CD4E72DB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654C81-E99F-7AC1-A85B-B9418E34D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73F9DA-C2B2-E84B-B059-0A32EBFB7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커스톰컬러스탠스퍼펑션의</a:t>
            </a:r>
            <a:r>
              <a:rPr lang="ko-KR" altLang="en-US" dirty="0"/>
              <a:t> </a:t>
            </a:r>
            <a:r>
              <a:rPr lang="ko-KR" altLang="en-US" dirty="0" err="1"/>
              <a:t>겟테이블</a:t>
            </a:r>
            <a:r>
              <a:rPr lang="ko-KR" altLang="en-US" dirty="0"/>
              <a:t> 함수를 두가지 방법으로 짜보았습니다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2E1D94-A469-30CD-AD9A-3F28B5378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109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8DCFC-DBDD-F3B4-C881-6214B53F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B6F21B-393D-0182-915C-220BC7BAD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66A41F-05C6-B9BC-1A7D-53DCB31E1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치아 모델 </a:t>
            </a:r>
            <a:r>
              <a:rPr lang="en-US" altLang="ko-KR" dirty="0" err="1"/>
              <a:t>ui</a:t>
            </a:r>
            <a:r>
              <a:rPr lang="ko-KR" altLang="en-US" dirty="0"/>
              <a:t>의 가로 스크롤이 </a:t>
            </a:r>
            <a:r>
              <a:rPr lang="ko-KR" altLang="en-US" dirty="0" err="1"/>
              <a:t>자동생성되는</a:t>
            </a:r>
            <a:r>
              <a:rPr lang="ko-KR" altLang="en-US" dirty="0"/>
              <a:t> 버그가 있어서 수정해보았습니다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이상 </a:t>
            </a:r>
            <a:r>
              <a:rPr lang="ko-KR" altLang="en-US" dirty="0"/>
              <a:t>프로젝트 시연 영상을 마무리로 발표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B02C1-422C-8BCF-3809-AE6F41CB6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45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93AD-6168-9077-9E7B-81F6D0D9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CB91A5-1517-26ED-9E80-6561CBE75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203364-2D02-386D-9BA6-6650B137F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VTK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라이브러리를 활용하여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3D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모델을 화면에 출력하는 기능을 구현합니다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이는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3D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데이터를 이해하고 그래픽으로 표현하는 능력을 기르는 데 중요합니다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Qt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위젯을 이용하여 사용자 인터랙션 기능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(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버튼 클릭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슬라이더 조작 등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)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을 개발합니다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이는 사용자 친화적인 인터페이스를 제공하고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사용자의 조작에 따라 프로그램이 반응하는 능력을 기르는 데 중요합니다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오른쪽은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어떤쪽에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중점을 두었는지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49BC7-49FE-C214-539A-9E230FFF3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목차는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1,2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번은 실습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3,4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번은 테스트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그리고 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5,6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번은 업무에 대한 이해 이렇게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구성되어있습니다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  <a:endParaRPr lang="en-US" altLang="ko-KR" sz="1200" dirty="0">
              <a:solidFill>
                <a:srgbClr val="2B91A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rgbClr val="2B91A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9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제가 실습을 하며 이해한 </a:t>
            </a:r>
            <a:r>
              <a:rPr lang="en-US" altLang="ko-KR" dirty="0" err="1"/>
              <a:t>vtk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Vtk</a:t>
            </a:r>
            <a:r>
              <a:rPr lang="ko-KR" altLang="en-US" dirty="0"/>
              <a:t>는 주로 의료</a:t>
            </a:r>
            <a:r>
              <a:rPr lang="en-US" altLang="ko-KR" dirty="0"/>
              <a:t>, </a:t>
            </a:r>
            <a:r>
              <a:rPr lang="ko-KR" altLang="en-US" dirty="0"/>
              <a:t>역학 시뮬레이션 데이터를 시각화하기 위한 라이브러리로</a:t>
            </a:r>
            <a:r>
              <a:rPr lang="en-US" altLang="ko-KR" dirty="0"/>
              <a:t> </a:t>
            </a:r>
            <a:r>
              <a:rPr lang="ko-KR" altLang="en-US" dirty="0"/>
              <a:t>데이터를 시각화해서 화면에 출력하는 도구입니다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7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Qt</a:t>
            </a:r>
            <a:r>
              <a:rPr lang="ko-KR" altLang="en-US" dirty="0"/>
              <a:t>는 다양한  플랫폼에서 동작하는 응용 프로그램을 개발하기 위한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한 번의 개발로 여러 플랫폼에서 사용할 수 있는 애플리케이션을 만들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signal </a:t>
            </a:r>
            <a:r>
              <a:rPr lang="ko-KR" altLang="en-US" dirty="0"/>
              <a:t>과 </a:t>
            </a:r>
            <a:r>
              <a:rPr lang="en-US" altLang="ko-KR" dirty="0"/>
              <a:t>slot</a:t>
            </a:r>
            <a:r>
              <a:rPr lang="ko-KR" altLang="en-US" dirty="0"/>
              <a:t>이라는 특징적인 시스템을 가지고 있습니다</a:t>
            </a:r>
            <a:r>
              <a:rPr lang="en-US" altLang="ko-KR" dirty="0"/>
              <a:t>. </a:t>
            </a:r>
            <a:r>
              <a:rPr lang="ko-KR" altLang="en-US" dirty="0"/>
              <a:t>객체 간의 통신을 돕는 메커니즘으로 한 객체의 이벤트가 발생하면 다른 객체에 신호를 보내는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4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1535-7734-A64B-059F-306A4B7B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37CFEC-8318-A889-8B9D-B2EBC0E97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48E123-FB1F-5517-4C58-8C463B834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다음은 아이스크림 백만개를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랜덤한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위치에 생성하는 실습에 대한 내용입니다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실습 목적은 컴퓨팅 자원 관리와 성능 최적화라고 생각합니다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랜덤한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값을 생성하여 아이스크림 모델의 위치를 결정</a:t>
            </a: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228600" indent="-228600">
              <a:buAutoNum type="arabicPeriod"/>
            </a:pP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데이터를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청크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단위로 처리하며</a:t>
            </a:r>
            <a:r>
              <a:rPr lang="en-US" altLang="ko-KR" b="0" i="0" dirty="0">
                <a:solidFill>
                  <a:srgbClr val="3B3F4E"/>
                </a:solidFill>
                <a:effectLst/>
                <a:latin typeface="Pretendard"/>
              </a:rPr>
              <a:t>, LOD </a:t>
            </a:r>
            <a:r>
              <a:rPr lang="ko-KR" altLang="en-US" b="0" i="0" dirty="0" err="1">
                <a:solidFill>
                  <a:srgbClr val="3B3F4E"/>
                </a:solidFill>
                <a:effectLst/>
                <a:latin typeface="Pretendard"/>
              </a:rPr>
              <a:t>액터를</a:t>
            </a:r>
            <a:r>
              <a:rPr lang="ko-KR" altLang="en-US" b="0" i="0" dirty="0">
                <a:solidFill>
                  <a:srgbClr val="3B3F4E"/>
                </a:solidFill>
                <a:effectLst/>
                <a:latin typeface="Pretendard"/>
              </a:rPr>
              <a:t> 활용하여 성능 최적화</a:t>
            </a:r>
            <a:endParaRPr lang="en-US" altLang="ko-KR" b="0" i="0" dirty="0">
              <a:solidFill>
                <a:srgbClr val="3B3F4E"/>
              </a:solidFill>
              <a:effectLst/>
              <a:latin typeface="Pretendard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956CD4-BDC5-E473-4388-85225AC24C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26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744A-4F9D-B418-889E-DF74A9EE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>
            <a:extLst>
              <a:ext uri="{FF2B5EF4-FFF2-40B4-BE49-F238E27FC236}">
                <a16:creationId xmlns:a16="http://schemas.microsoft.com/office/drawing/2014/main" id="{EE919565-6E3B-9A71-03E6-B8BBC13D0BE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ko-KR" altLang="en-US" sz="2000" b="0" strike="noStrike" spc="-1" dirty="0">
                <a:latin typeface="굴림"/>
              </a:rPr>
              <a:t>처음에는 객체가 </a:t>
            </a:r>
            <a:r>
              <a:rPr lang="en-US" altLang="ko-KR" sz="2000" b="0" strike="noStrike" spc="-1" dirty="0">
                <a:latin typeface="굴림"/>
              </a:rPr>
              <a:t>4</a:t>
            </a:r>
            <a:r>
              <a:rPr lang="ko-KR" altLang="en-US" sz="2000" b="0" strike="noStrike" spc="-1" dirty="0">
                <a:latin typeface="굴림"/>
              </a:rPr>
              <a:t>만개 이상 출력되지 않은 문제가 있어서 다음과 같은 방법을 사용하였습니다</a:t>
            </a:r>
            <a:r>
              <a:rPr lang="en-US" altLang="ko-KR" sz="2000" b="0" strike="noStrike" spc="-1" dirty="0">
                <a:latin typeface="굴림"/>
              </a:rPr>
              <a:t>.</a:t>
            </a:r>
          </a:p>
          <a:p>
            <a:r>
              <a:rPr lang="ko-KR" altLang="en-US" sz="2000" b="0" strike="noStrike" spc="-1" dirty="0">
                <a:latin typeface="굴림"/>
              </a:rPr>
              <a:t>첫번째로 </a:t>
            </a:r>
            <a:r>
              <a:rPr lang="ko-KR" altLang="en-US" sz="2000" b="0" strike="noStrike" spc="-1" dirty="0" err="1">
                <a:latin typeface="굴림"/>
              </a:rPr>
              <a:t>인스턴싱</a:t>
            </a:r>
            <a:r>
              <a:rPr lang="en-US" altLang="ko-KR" sz="2000" b="0" strike="noStrike" spc="-1" dirty="0">
                <a:latin typeface="굴림"/>
              </a:rPr>
              <a:t>,</a:t>
            </a:r>
            <a:r>
              <a:rPr lang="ko-KR" altLang="en-US" sz="2000" b="0" strike="noStrike" spc="-1" dirty="0">
                <a:latin typeface="굴림"/>
              </a:rPr>
              <a:t> </a:t>
            </a:r>
            <a:r>
              <a:rPr lang="ko-KR" altLang="en-US" sz="2000" b="0" strike="noStrike" spc="-1" dirty="0" err="1">
                <a:latin typeface="굴림"/>
              </a:rPr>
              <a:t>두번쨰로</a:t>
            </a:r>
            <a:r>
              <a:rPr lang="ko-KR" altLang="en-US" sz="2000" b="0" strike="noStrike" spc="-1" dirty="0">
                <a:latin typeface="굴림"/>
              </a:rPr>
              <a:t> 구의 상세도를 조절하는 분할 수를 </a:t>
            </a:r>
            <a:r>
              <a:rPr lang="en-US" altLang="ko-KR" sz="2000" b="0" strike="noStrike" spc="-1" dirty="0">
                <a:latin typeface="굴림"/>
              </a:rPr>
              <a:t>5</a:t>
            </a:r>
            <a:r>
              <a:rPr lang="ko-KR" altLang="en-US" sz="2000" b="0" strike="noStrike" spc="-1" dirty="0">
                <a:latin typeface="굴림"/>
              </a:rPr>
              <a:t>로 낮게 설정하였습니다</a:t>
            </a:r>
            <a:r>
              <a:rPr lang="en-US" altLang="ko-KR" sz="2000" b="0" strike="noStrike" spc="-1" dirty="0">
                <a:latin typeface="굴림"/>
              </a:rPr>
              <a:t>.</a:t>
            </a:r>
          </a:p>
          <a:p>
            <a:r>
              <a:rPr lang="ko-KR" altLang="en-US" sz="2000" b="0" strike="noStrike" spc="-1" dirty="0">
                <a:latin typeface="굴림"/>
              </a:rPr>
              <a:t>마지막으로 </a:t>
            </a:r>
            <a:r>
              <a:rPr lang="ko-KR" altLang="en-US" sz="2000" b="0" strike="noStrike" spc="-1" dirty="0" err="1">
                <a:latin typeface="굴림"/>
              </a:rPr>
              <a:t>랜덤값을</a:t>
            </a:r>
            <a:r>
              <a:rPr lang="ko-KR" altLang="en-US" sz="2000" b="0" strike="noStrike" spc="-1" dirty="0">
                <a:latin typeface="굴림"/>
              </a:rPr>
              <a:t> 하나의 변수에 할당한 후 </a:t>
            </a:r>
            <a:r>
              <a:rPr lang="en-US" altLang="ko-KR" sz="2000" b="0" strike="noStrike" spc="-1" dirty="0">
                <a:latin typeface="굴림"/>
              </a:rPr>
              <a:t>, </a:t>
            </a:r>
            <a:r>
              <a:rPr lang="ko-KR" altLang="en-US" sz="2000" b="0" strike="noStrike" spc="-1" dirty="0">
                <a:latin typeface="굴림"/>
              </a:rPr>
              <a:t>그 변수를 </a:t>
            </a:r>
            <a:r>
              <a:rPr lang="en-US" altLang="ko-KR" sz="2000" b="0" strike="noStrike" spc="-1" dirty="0">
                <a:latin typeface="굴림"/>
              </a:rPr>
              <a:t>x y z </a:t>
            </a:r>
            <a:r>
              <a:rPr lang="ko-KR" altLang="en-US" sz="2000" b="0" strike="noStrike" spc="-1" dirty="0">
                <a:latin typeface="굴림"/>
              </a:rPr>
              <a:t>에 모두 대입하여 위치를 설정하였습니다</a:t>
            </a:r>
            <a:r>
              <a:rPr lang="en-US" altLang="ko-KR" sz="2000" b="0" strike="noStrike" spc="-1" dirty="0">
                <a:latin typeface="굴림"/>
              </a:rPr>
              <a:t>.</a:t>
            </a:r>
          </a:p>
          <a:p>
            <a:endParaRPr lang="en-US" sz="2000" b="0" strike="noStrike" spc="-1" dirty="0">
              <a:latin typeface="굴림"/>
            </a:endParaRPr>
          </a:p>
          <a:p>
            <a:r>
              <a:rPr lang="ko-KR" altLang="en-US" sz="2000" b="0" strike="noStrike" spc="-1" dirty="0">
                <a:latin typeface="굴림"/>
              </a:rPr>
              <a:t>그리고 마우스 이벤트 발생시 </a:t>
            </a:r>
            <a:r>
              <a:rPr lang="ko-KR" altLang="en-US" sz="2000" b="0" strike="noStrike" spc="-1" dirty="0" err="1">
                <a:latin typeface="굴림"/>
              </a:rPr>
              <a:t>렉이</a:t>
            </a:r>
            <a:r>
              <a:rPr lang="ko-KR" altLang="en-US" sz="2000" b="0" strike="noStrike" spc="-1" dirty="0">
                <a:latin typeface="굴림"/>
              </a:rPr>
              <a:t> 걸리는 문제가 있었는데</a:t>
            </a:r>
            <a:endParaRPr lang="en-US" altLang="ko-KR" sz="2000" b="0" strike="noStrike" spc="-1" dirty="0">
              <a:latin typeface="굴림"/>
            </a:endParaRPr>
          </a:p>
          <a:p>
            <a:r>
              <a:rPr lang="ko-KR" altLang="en-US" sz="2000" b="0" strike="noStrike" spc="-1" dirty="0">
                <a:latin typeface="굴림"/>
              </a:rPr>
              <a:t>배치처리와 </a:t>
            </a:r>
            <a:r>
              <a:rPr lang="en-US" altLang="ko-KR" sz="2000" b="0" strike="noStrike" spc="-1" dirty="0" err="1">
                <a:latin typeface="굴림"/>
              </a:rPr>
              <a:t>lod</a:t>
            </a:r>
            <a:r>
              <a:rPr lang="ko-KR" altLang="en-US" sz="2000" b="0" strike="noStrike" spc="-1" dirty="0" err="1">
                <a:latin typeface="굴림"/>
              </a:rPr>
              <a:t>액터를</a:t>
            </a:r>
            <a:r>
              <a:rPr lang="ko-KR" altLang="en-US" sz="2000" b="0" strike="noStrike" spc="-1" dirty="0">
                <a:latin typeface="굴림"/>
              </a:rPr>
              <a:t> 활용하는 방식으로 수정하였습니다</a:t>
            </a:r>
            <a:r>
              <a:rPr lang="en-US" altLang="ko-KR" sz="2000" b="0" strike="noStrike" spc="-1" dirty="0">
                <a:latin typeface="굴림"/>
              </a:rPr>
              <a:t>.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525" name="CustomShape 2">
            <a:extLst>
              <a:ext uri="{FF2B5EF4-FFF2-40B4-BE49-F238E27FC236}">
                <a16:creationId xmlns:a16="http://schemas.microsoft.com/office/drawing/2014/main" id="{E111CC6A-173C-74B6-8C28-8F5439E42058}"/>
              </a:ext>
            </a:extLst>
          </p:cNvPr>
          <p:cNvSpPr/>
          <p:nvPr/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4B89AB2-BEBE-403E-832D-32FE9414DF05}" type="slidenum">
              <a:rPr lang="en-US" sz="1200" b="0" strike="noStrike" spc="-1">
                <a:latin typeface="바탕"/>
              </a:rPr>
              <a:t>6</a:t>
            </a:fld>
            <a:endParaRPr lang="en-US" sz="1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90925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프로그램은 </a:t>
            </a:r>
            <a:r>
              <a:rPr lang="en-US" altLang="ko-KR" dirty="0"/>
              <a:t>debug any </a:t>
            </a:r>
            <a:r>
              <a:rPr lang="en-US" altLang="ko-KR" dirty="0" err="1"/>
              <a:t>cpu</a:t>
            </a:r>
            <a:r>
              <a:rPr lang="ko-KR" altLang="en-US" dirty="0"/>
              <a:t>모드로 빌드하였고</a:t>
            </a:r>
            <a:endParaRPr lang="en-US" altLang="ko-KR" dirty="0"/>
          </a:p>
          <a:p>
            <a:r>
              <a:rPr lang="ko-KR" altLang="en-US" dirty="0"/>
              <a:t>인스턴스화 미적용 시 메모리 사용량을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0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ko-KR" altLang="en-US" sz="2000" b="0" strike="noStrike" spc="-1" dirty="0">
                <a:latin typeface="굴림"/>
              </a:rPr>
              <a:t>인스턴스화 적용 후 메모리 사용량이 상대적으로 줄었습니다</a:t>
            </a:r>
            <a:r>
              <a:rPr lang="en-US" altLang="ko-KR" sz="2000" b="0" strike="noStrike" spc="-1" dirty="0">
                <a:latin typeface="굴림"/>
              </a:rPr>
              <a:t>.</a:t>
            </a:r>
            <a:endParaRPr lang="en-US" sz="2000" b="0" strike="noStrike" spc="-1" dirty="0">
              <a:latin typeface="굴림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1A1F7A2-1767-45F5-A788-C520509E3737}" type="slidenum">
              <a:rPr lang="en-US" sz="1200" b="0" strike="noStrike" spc="-1">
                <a:latin typeface="바탕"/>
              </a:rPr>
              <a:t>8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입 먹은 아이스크림 화면 출력은 교집합 </a:t>
            </a:r>
            <a:r>
              <a:rPr lang="ko-KR" altLang="en-US" dirty="0" err="1"/>
              <a:t>차집합</a:t>
            </a:r>
            <a:r>
              <a:rPr lang="ko-KR" altLang="en-US" dirty="0"/>
              <a:t> 연산을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콘과 </a:t>
            </a:r>
            <a:r>
              <a:rPr lang="ko-KR" altLang="en-US" dirty="0" err="1"/>
              <a:t>버트플레인</a:t>
            </a:r>
            <a:r>
              <a:rPr lang="ko-KR" altLang="en-US" dirty="0"/>
              <a:t> 베이스 </a:t>
            </a:r>
            <a:r>
              <a:rPr lang="ko-KR" altLang="en-US" dirty="0" err="1"/>
              <a:t>플레인의</a:t>
            </a:r>
            <a:r>
              <a:rPr lang="ko-KR" altLang="en-US" dirty="0"/>
              <a:t> 교집합을 계산한 후 아이스크림에서 바이트 부분을 제거했습니다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7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5721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3.png"/><Relationship Id="rId1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14.pn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49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14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6.png"/><Relationship Id="rId3" Type="http://schemas.openxmlformats.org/officeDocument/2006/relationships/image" Target="../media/image14.png"/><Relationship Id="rId21" Type="http://schemas.openxmlformats.org/officeDocument/2006/relationships/image" Target="../media/image68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customXml" Target="../ink/ink2.xml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24" Type="http://schemas.openxmlformats.org/officeDocument/2006/relationships/customXml" Target="../ink/ink5.xml"/><Relationship Id="rId5" Type="http://schemas.openxmlformats.org/officeDocument/2006/relationships/image" Target="../media/image16.png"/><Relationship Id="rId15" Type="http://schemas.openxmlformats.org/officeDocument/2006/relationships/customXml" Target="../ink/ink1.xml"/><Relationship Id="rId23" Type="http://schemas.openxmlformats.org/officeDocument/2006/relationships/image" Target="../media/image69.png"/><Relationship Id="rId10" Type="http://schemas.openxmlformats.org/officeDocument/2006/relationships/image" Target="../media/image20.png"/><Relationship Id="rId19" Type="http://schemas.openxmlformats.org/officeDocument/2006/relationships/customXml" Target="../ink/ink3.xml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71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8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41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C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952381" cy="8952381"/>
            <a:chOff x="761905" y="761905"/>
            <a:chExt cx="16952381" cy="8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952381" cy="8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6949524" cy="8950476"/>
            <a:chOff x="571429" y="571429"/>
            <a:chExt cx="16949524" cy="89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6949524" cy="8950476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8950476"/>
            <a:chOff x="571429" y="571429"/>
            <a:chExt cx="1142857" cy="895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895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2476190"/>
            <a:ext cx="380952" cy="380952"/>
            <a:chOff x="952381" y="24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476190"/>
              <a:ext cx="380952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7238095"/>
            <a:ext cx="380952" cy="380952"/>
            <a:chOff x="952381" y="723809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23809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5734" y="2928684"/>
            <a:ext cx="3047619" cy="3047619"/>
            <a:chOff x="12847618" y="2476190"/>
            <a:chExt cx="3047619" cy="3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7618" y="2476190"/>
              <a:ext cx="3047619" cy="3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2339" y="6367177"/>
            <a:ext cx="13333333" cy="21429"/>
            <a:chOff x="2952339" y="6367177"/>
            <a:chExt cx="1333333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339" y="6367177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387" y="8087585"/>
            <a:ext cx="13333333" cy="21429"/>
            <a:chOff x="2971387" y="8087585"/>
            <a:chExt cx="13333333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387" y="8087585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175" y="3044179"/>
            <a:ext cx="380952" cy="380952"/>
            <a:chOff x="10595175" y="3044179"/>
            <a:chExt cx="380952" cy="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5175" y="3044179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0931" y="3214417"/>
            <a:ext cx="2787205" cy="21429"/>
            <a:chOff x="7380931" y="3214417"/>
            <a:chExt cx="27872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931" y="3214417"/>
              <a:ext cx="27872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2339" y="7230952"/>
            <a:ext cx="13333333" cy="14286"/>
            <a:chOff x="2952339" y="7230952"/>
            <a:chExt cx="1333333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339" y="7230952"/>
              <a:ext cx="1333333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8237" y="3342174"/>
            <a:ext cx="2232922" cy="2232922"/>
            <a:chOff x="13254967" y="2883539"/>
            <a:chExt cx="2232922" cy="22329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4967" y="2883539"/>
              <a:ext cx="2232922" cy="2232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12188" y="7220928"/>
            <a:ext cx="1703320" cy="21429"/>
            <a:chOff x="11012188" y="7220928"/>
            <a:chExt cx="1703320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012188" y="7220928"/>
              <a:ext cx="1703320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84448" y="7648348"/>
            <a:ext cx="855624" cy="14286"/>
            <a:chOff x="6984448" y="7648348"/>
            <a:chExt cx="85562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984448" y="7648348"/>
              <a:ext cx="855624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89047" y="571429"/>
            <a:ext cx="1523810" cy="1523810"/>
            <a:chOff x="15989047" y="571429"/>
            <a:chExt cx="1523810" cy="15238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89047" y="571429"/>
              <a:ext cx="1523810" cy="152381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142816" y="3748841"/>
            <a:ext cx="12200061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실습 종료 보고서 </a:t>
            </a:r>
            <a:endParaRPr lang="en-US" b="1" dirty="0"/>
          </a:p>
        </p:txBody>
      </p:sp>
      <p:sp>
        <p:nvSpPr>
          <p:cNvPr id="49" name="Object 49"/>
          <p:cNvSpPr txBox="1"/>
          <p:nvPr/>
        </p:nvSpPr>
        <p:spPr>
          <a:xfrm>
            <a:off x="3238057" y="6642044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</a:rPr>
              <a:t>2024.02.26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2380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게임공학과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77904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2019184020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2234095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</a:rPr>
              <a:t>윤은지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234095" y="6642044"/>
            <a:ext cx="461977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E. dbzho8383@tukorea.ac.kr</a:t>
            </a:r>
            <a:endParaRPr lang="en-US" altLang="ko-KR" sz="21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42462-6CB3-C2F9-FE24-39D6B9163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A347E6-0BEE-8F45-9E84-BC61C8FAC5DB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89B5D65-47B9-6472-DE44-F139E3BD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83AD3CB-926A-85D3-A9F0-DEF8F58581FD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D42FF76-39A1-397D-7B35-979D33976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40FFE59-EAAB-835F-4E56-086832DEBCF9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3D1AD4A-BCE5-59A2-01CE-FF663FB9B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8FAA8A9-F14F-603D-57E1-771210E33E89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E5E2B609-1809-9599-5303-FDA4E5AF8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E03452B3-7D7C-3602-8244-601C70117DA2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23AD20C-91CB-F21E-DC76-64EEBE8CDEE4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AF51BB8-689B-1362-F4B7-023BDD62564B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51AD115-CDD2-562F-5F8D-E2C998016821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14DC9617-AB40-DD4F-8898-2D8D78A3E5E1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5643C5BD-2A45-F29C-7D61-5F363B9F9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3D10AECC-6888-932A-80BD-A20AB5D58070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9EFA271-C156-3B85-3391-6CF2FBFB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197EF9B-E951-C96E-09D2-6BE73989764A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A456E974-3637-9D7D-5D9C-212C85A1B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C48F890-AB18-B9D0-62A3-28CC05B48543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085983F3-069A-AFE5-BE60-C9B7C14D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BA2F5F03-C6A7-394B-928B-0117B57F7253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5CD0B7A1-F855-5CE8-C7A8-23415E4DF468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E71AF87D-6A33-8C88-7D25-F145DC97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1F7FB2F6-28E4-A2C9-E05C-1FB91C8B38E4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GUI </a:t>
            </a:r>
            <a:r>
              <a:rPr lang="ko-KR" altLang="en-US" sz="2100" dirty="0"/>
              <a:t>개발 및 이벤트 처리 능력 강화</a:t>
            </a:r>
            <a:endParaRPr lang="en-US" sz="21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F05A9343-09F2-3D88-27BC-45F98EB803DE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E8D87D3A-99AA-1ED1-201C-0E936DF2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3AEFD4E5-54C3-AAE3-714B-4CF6D32E041A}"/>
              </a:ext>
            </a:extLst>
          </p:cNvPr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컴퓨터 그래픽스 이해도 증진</a:t>
            </a:r>
            <a:endParaRPr lang="en-US" sz="2100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178990AB-DD4A-F376-DF02-BE7ADFF53791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907BBCD7-B93D-16B0-C6C2-926B2D0A8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15B3E16D-7CF7-7D18-9326-F27C3EA17498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E541FA68-D0D1-6605-3CE3-B26CE56A7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F67E3BBE-EF5B-2B38-1143-FD40FE257F17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와 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를 이용한 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3D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시각화 기능 확장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CAEE8C2F-01C0-865A-A73B-DDF98083F639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9A550B90-B53F-FD8E-CBC9-49CE036F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B72B4D76-99EC-2A3A-7848-B12C610E17F2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3D </a:t>
            </a:r>
            <a:r>
              <a:rPr lang="ko-KR" altLang="en-US" sz="2100" dirty="0"/>
              <a:t>모델 시각화</a:t>
            </a:r>
            <a:endParaRPr lang="en-US" sz="2100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AE115C5A-C2AE-ACB2-ED1A-F1A28060E4B9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33C48754-E0F8-BEB8-3FF4-3F4603141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70C1A73B-2A63-C390-543C-82A0DE3D543E}"/>
              </a:ext>
            </a:extLst>
          </p:cNvPr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사용자 </a:t>
            </a:r>
            <a:r>
              <a:rPr lang="ko-KR" altLang="en-US" sz="2100" dirty="0" err="1"/>
              <a:t>인터렉션</a:t>
            </a:r>
            <a:r>
              <a:rPr lang="ko-KR" altLang="en-US" sz="2100" dirty="0"/>
              <a:t> 개발</a:t>
            </a:r>
            <a:endParaRPr lang="en-US" sz="2100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61342E3C-48AC-F9F3-8A16-9FCB7C0D1A33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6F7ACA0D-4C05-5B3D-82F9-74EE27FC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640123AD-3E87-0591-D730-B78171B8AEB7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A39CBF3-FC90-4882-D3FD-B6191F0AC631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462F0117-B983-E817-30A9-FDFAEB77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3A10581D-EB6F-CB67-6E4F-331C036881E4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FA1B33D0-39D3-BE0D-3BE5-F27263CAC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9" y="1897462"/>
            <a:ext cx="8476190" cy="5037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F6E94-B780-C5E8-3814-7CDCFA56DC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8095" y="2044857"/>
            <a:ext cx="8476190" cy="48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6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3D5F-16D9-4C14-D1C4-BDB4DBB2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3BB508C-4918-5430-A52A-E257066E721F}"/>
              </a:ext>
            </a:extLst>
          </p:cNvPr>
          <p:cNvGrpSpPr/>
          <p:nvPr/>
        </p:nvGrpSpPr>
        <p:grpSpPr>
          <a:xfrm>
            <a:off x="571429" y="5142457"/>
            <a:ext cx="17142857" cy="4566329"/>
            <a:chOff x="571429" y="7133548"/>
            <a:chExt cx="17142857" cy="257523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9B7190C-7E0C-62B6-1CE0-9A378D51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7133548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652A2AC5-5D3E-7CC7-84ED-0BAF11F55E49}"/>
              </a:ext>
            </a:extLst>
          </p:cNvPr>
          <p:cNvGrpSpPr/>
          <p:nvPr/>
        </p:nvGrpSpPr>
        <p:grpSpPr>
          <a:xfrm>
            <a:off x="571429" y="1904763"/>
            <a:ext cx="17142857" cy="3237694"/>
            <a:chOff x="571429" y="1904762"/>
            <a:chExt cx="17142857" cy="5047619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856C7DC-37EA-456C-B8F9-2EF2C9CE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99ADD76-C69F-916E-2294-D520CFB12DC7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4AF5CBA-EAD8-966D-FA54-6FE4E402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DE1A0128-FA5A-96FD-E1B4-1F427549E691}"/>
              </a:ext>
            </a:extLst>
          </p:cNvPr>
          <p:cNvGrpSpPr/>
          <p:nvPr/>
        </p:nvGrpSpPr>
        <p:grpSpPr>
          <a:xfrm>
            <a:off x="17528571" y="1904762"/>
            <a:ext cx="185714" cy="5047619"/>
            <a:chOff x="17528571" y="1904762"/>
            <a:chExt cx="185714" cy="504761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56E3F33A-45DD-6DCC-6A99-454989958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8571" y="1904762"/>
              <a:ext cx="185714" cy="504761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D45BD7D-AAB6-D11A-3F2E-173A01FAFC02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86CD92D7-F04B-351F-B5C8-D0C90301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ED1D54DB-3058-63DB-8E86-A4CF8C7B4057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E2CF2F77-1E52-DF08-531B-2DF16EB1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D1E3106-0733-B01A-6328-0758B6B68A27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9A2A773-6089-4C39-3914-5706DEAE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497C3F99-EDF5-118D-AD83-E66C5FD9C46E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AD2F1033-4D0C-42F7-F320-0CF0E28E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961B1960-55E5-FE73-38B6-B046CD0A4602}"/>
              </a:ext>
            </a:extLst>
          </p:cNvPr>
          <p:cNvGrpSpPr/>
          <p:nvPr/>
        </p:nvGrpSpPr>
        <p:grpSpPr>
          <a:xfrm>
            <a:off x="571429" y="1904763"/>
            <a:ext cx="2857143" cy="3238738"/>
            <a:chOff x="571429" y="1904762"/>
            <a:chExt cx="2857143" cy="5047619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4DA4DE1B-02AD-C02D-8309-6BB49A0B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1904762"/>
              <a:ext cx="2857143" cy="5047619"/>
            </a:xfrm>
            <a:prstGeom prst="rect">
              <a:avLst/>
            </a:prstGeom>
          </p:spPr>
        </p:pic>
      </p:grpSp>
      <p:sp>
        <p:nvSpPr>
          <p:cNvPr id="29" name="Object 29">
            <a:extLst>
              <a:ext uri="{FF2B5EF4-FFF2-40B4-BE49-F238E27FC236}">
                <a16:creationId xmlns:a16="http://schemas.microsoft.com/office/drawing/2014/main" id="{7F15FEB1-9F9B-7D69-8EF6-1C533C87A956}"/>
              </a:ext>
            </a:extLst>
          </p:cNvPr>
          <p:cNvSpPr txBox="1"/>
          <p:nvPr/>
        </p:nvSpPr>
        <p:spPr>
          <a:xfrm>
            <a:off x="2190476" y="820452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 컬러와 슈도 컬러 동시 표기</a:t>
            </a:r>
            <a:endParaRPr lang="en-US" altLang="ko-KR" sz="3600" dirty="0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1FB1AFB-75BC-BDC4-55DF-45D79C1C1D9E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A27C6D4F-1895-B81A-864A-F69C08BC8866}"/>
              </a:ext>
            </a:extLst>
          </p:cNvPr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836C0A3-0E06-F229-BA94-E6316F89F780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5F5E947C-F4A5-FB0E-583E-4BDFF0C99459}"/>
              </a:ext>
            </a:extLst>
          </p:cNvPr>
          <p:cNvGrpSpPr/>
          <p:nvPr/>
        </p:nvGrpSpPr>
        <p:grpSpPr>
          <a:xfrm>
            <a:off x="571429" y="5183018"/>
            <a:ext cx="2857143" cy="4521959"/>
            <a:chOff x="571429" y="7133548"/>
            <a:chExt cx="2857143" cy="2571429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1FB7C196-26CD-09F9-C83C-0AC32027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429" y="7133548"/>
              <a:ext cx="2857143" cy="2571429"/>
            </a:xfrm>
            <a:prstGeom prst="rect">
              <a:avLst/>
            </a:prstGeom>
          </p:spPr>
        </p:pic>
      </p:grp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9C998151-C504-4D03-3B58-8F617A150513}"/>
              </a:ext>
            </a:extLst>
          </p:cNvPr>
          <p:cNvGrpSpPr/>
          <p:nvPr/>
        </p:nvGrpSpPr>
        <p:grpSpPr>
          <a:xfrm>
            <a:off x="17528571" y="7135353"/>
            <a:ext cx="185714" cy="2571429"/>
            <a:chOff x="17528571" y="7135353"/>
            <a:chExt cx="185714" cy="2571429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FA85315F-2402-3B2F-5FE7-DF494876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28571" y="7135353"/>
              <a:ext cx="185714" cy="2571429"/>
            </a:xfrm>
            <a:prstGeom prst="rect">
              <a:avLst/>
            </a:prstGeom>
          </p:spPr>
        </p:pic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AF552C4B-8EA6-76C6-0E82-73BDAA6EBA97}"/>
              </a:ext>
            </a:extLst>
          </p:cNvPr>
          <p:cNvGrpSpPr/>
          <p:nvPr/>
        </p:nvGrpSpPr>
        <p:grpSpPr>
          <a:xfrm>
            <a:off x="12190353" y="4697116"/>
            <a:ext cx="857143" cy="857143"/>
            <a:chOff x="9290476" y="6619048"/>
            <a:chExt cx="857143" cy="857143"/>
          </a:xfrm>
        </p:grpSpPr>
        <p:pic>
          <p:nvPicPr>
            <p:cNvPr id="40" name="Object 39">
              <a:extLst>
                <a:ext uri="{FF2B5EF4-FFF2-40B4-BE49-F238E27FC236}">
                  <a16:creationId xmlns:a16="http://schemas.microsoft.com/office/drawing/2014/main" id="{8FC79A9C-B797-F4CB-AF68-8552FAD0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0476" y="6619048"/>
              <a:ext cx="857143" cy="857143"/>
            </a:xfrm>
            <a:prstGeom prst="rect">
              <a:avLst/>
            </a:prstGeom>
          </p:spPr>
        </p:pic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F405DEE4-3A71-F27E-F60D-631C50374EB5}"/>
              </a:ext>
            </a:extLst>
          </p:cNvPr>
          <p:cNvSpPr txBox="1"/>
          <p:nvPr/>
        </p:nvSpPr>
        <p:spPr>
          <a:xfrm>
            <a:off x="1428794" y="328772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원 인</a:t>
            </a:r>
            <a:endParaRPr lang="en-US" dirty="0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F6B13118-3A3B-0F71-9CC7-8BE07EFFEEAD}"/>
              </a:ext>
            </a:extLst>
          </p:cNvPr>
          <p:cNvSpPr txBox="1"/>
          <p:nvPr/>
        </p:nvSpPr>
        <p:spPr>
          <a:xfrm>
            <a:off x="1442857" y="716290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 과</a:t>
            </a:r>
            <a:endParaRPr lang="en-US" dirty="0"/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1B085DEE-B35F-7724-19AA-F33CC0C43B90}"/>
              </a:ext>
            </a:extLst>
          </p:cNvPr>
          <p:cNvGrpSpPr/>
          <p:nvPr/>
        </p:nvGrpSpPr>
        <p:grpSpPr>
          <a:xfrm>
            <a:off x="4949877" y="3251401"/>
            <a:ext cx="238095" cy="238095"/>
            <a:chOff x="4949877" y="3251401"/>
            <a:chExt cx="238095" cy="238095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EAFD6F85-4C9E-596E-B60D-7C551E4B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9877" y="3251401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68B01D63-2788-93A7-F993-49A9050A30B3}"/>
              </a:ext>
            </a:extLst>
          </p:cNvPr>
          <p:cNvGrpSpPr/>
          <p:nvPr/>
        </p:nvGrpSpPr>
        <p:grpSpPr>
          <a:xfrm>
            <a:off x="4949877" y="3959017"/>
            <a:ext cx="238095" cy="238095"/>
            <a:chOff x="4949877" y="3959017"/>
            <a:chExt cx="238095" cy="238095"/>
          </a:xfrm>
        </p:grpSpPr>
        <p:pic>
          <p:nvPicPr>
            <p:cNvPr id="50" name="Object 49">
              <a:extLst>
                <a:ext uri="{FF2B5EF4-FFF2-40B4-BE49-F238E27FC236}">
                  <a16:creationId xmlns:a16="http://schemas.microsoft.com/office/drawing/2014/main" id="{B5370D1E-50B4-8A3D-75AA-EDE66E67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9877" y="3959017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99CAC763-5D62-95D8-1BB8-44FA23D5BF4B}"/>
              </a:ext>
            </a:extLst>
          </p:cNvPr>
          <p:cNvGrpSpPr/>
          <p:nvPr/>
        </p:nvGrpSpPr>
        <p:grpSpPr>
          <a:xfrm>
            <a:off x="4949877" y="4666633"/>
            <a:ext cx="238095" cy="238095"/>
            <a:chOff x="4949877" y="4666633"/>
            <a:chExt cx="238095" cy="238095"/>
          </a:xfrm>
        </p:grpSpPr>
        <p:pic>
          <p:nvPicPr>
            <p:cNvPr id="54" name="Object 53">
              <a:extLst>
                <a:ext uri="{FF2B5EF4-FFF2-40B4-BE49-F238E27FC236}">
                  <a16:creationId xmlns:a16="http://schemas.microsoft.com/office/drawing/2014/main" id="{EEAB6BF9-EA73-C6C7-0CFD-A06689BE5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9877" y="4666633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4FFC349-C8A2-BFDF-3902-BD68A6BC9836}"/>
              </a:ext>
            </a:extLst>
          </p:cNvPr>
          <p:cNvGrpSpPr/>
          <p:nvPr/>
        </p:nvGrpSpPr>
        <p:grpSpPr>
          <a:xfrm>
            <a:off x="12455265" y="4887592"/>
            <a:ext cx="327317" cy="476190"/>
            <a:chOff x="9555389" y="6828571"/>
            <a:chExt cx="327317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47E85501-B54E-8125-15D9-29C90BF7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5389" y="6828571"/>
              <a:ext cx="327317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32883919-58C3-28F1-4E77-E8623FCED6C5}"/>
              </a:ext>
            </a:extLst>
          </p:cNvPr>
          <p:cNvSpPr txBox="1"/>
          <p:nvPr/>
        </p:nvSpPr>
        <p:spPr>
          <a:xfrm>
            <a:off x="5605425" y="5316164"/>
            <a:ext cx="1403810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675269-82CF-9F20-BBBC-7717DD4E70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60468" y="2055621"/>
            <a:ext cx="8097619" cy="29594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2AD80-AA0D-77E7-FB50-976EF1C231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93484" y="5216610"/>
            <a:ext cx="8100000" cy="43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766E1-F18A-57DB-68E0-317FFAE0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5B3CEF4-1002-02DD-CE28-15495B206F26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A8E5E46-8105-37B3-90BB-C4BEA9D00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9BF51C9-7BCB-C819-1E5A-7396E87A8CCC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D19729DB-FFC4-E8B5-C64D-5964C539A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2B2F0A57-6600-CDE2-4A5C-B9F9E3D948F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065B0DC-0F5F-BD08-430A-A30AEDB6F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CCB0AD12-D485-DB8D-5BAF-3D5500EB57E7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690DB38-B204-2CCF-1BC7-1B3AE8723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15082969-B8CF-FACF-193B-04575AFB33BF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인터페이스 함수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04F1BDC6-1A35-F640-6461-E0ADE5F65F41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89E15AE-A6A6-54A9-097A-E43B65914ABF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AF4F9A25-C8B4-B38B-E7A3-24D998CC144E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748A6F2-46AE-EA8D-BA25-CB01BEEF9CB2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B1095881-C5C3-CC54-D911-B34074DE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EC189B00-6373-6C8C-2924-9601A2A7293F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5ED9A11C-A41C-9749-32A0-918EFE8D9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A71A0AEC-C853-3CD6-96E7-4F8AA82AB553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A54CE5E4-7DF6-9485-27EB-C77ECD1C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C3C3862-3BF5-8789-7786-D6AAAB25C30A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9DD02DAF-D7F8-3F14-A0E6-C00B52AD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0E6F2B7C-8773-7A1F-4994-727DF44F8569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>
                <a:solidFill>
                  <a:srgbClr val="1E84CF"/>
                </a:solidFill>
                <a:latin typeface="Pretendard" pitchFamily="34" charset="0"/>
              </a:rPr>
              <a:t>SetRealColorArray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0E1BF577-8C90-AA52-B2A5-5E808B37AA17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7EEEBB97-A979-A823-1B21-85EA8D10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D57F19A8-CDA3-A118-D309-C05FE790ABEF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특정 스칼라 값과 실 컬러 값을 받는 함수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B58AE6B9-9A39-064C-4FCD-571DA69C7861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DDBD9F76-750A-9170-121C-0E74B77B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F067D756-30D6-F6FF-27DC-DD286F7DAA87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C22927E6-15BE-DC44-B72E-2C2415CDE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34B079A0-0D5D-E222-1EE6-5540CDD3A4D0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 err="1">
                <a:solidFill>
                  <a:srgbClr val="1E84CF"/>
                </a:solidFill>
                <a:latin typeface="Pretendard" pitchFamily="34" charset="0"/>
              </a:rPr>
              <a:t>SetThreadshold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A1407B18-7F55-80FF-7A1F-7678EBC34001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0F94BEA2-A649-C3E7-F248-703DC849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595344C2-DDD0-7C05-4E7B-1F8E0D7A6BF3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임계 값을 받는 함수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D5EECF75-9512-F522-52A9-33AE10D9BFB2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DBB2E566-4594-F486-4D67-7CEE56FDD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2AE58197-8AFD-1C50-0411-90EEE6EA3848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D38C11AE-6F3D-089E-442E-331C5A599E13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AC9C20C9-C7E8-5123-0B2A-4C07C89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8BA0E7B-A088-402C-9654-236003789D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860" y="2035424"/>
            <a:ext cx="8251455" cy="479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211AE7-4AFA-2458-4FEA-CFE6F9CCE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6034" y="2043044"/>
            <a:ext cx="7781266" cy="26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DF71A-4430-D9E2-9855-760F25ED3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169257D-933F-BEC7-8559-F7385BBE6B2C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D64304F-6A27-B805-4BF3-2EDB7916D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2B9A43B-1D56-2D96-3984-E03377CED4B7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83ACBB9-9F40-23A9-5167-4F393A8FF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67EC2C3-6F38-87EA-7D2F-CBA833F6D307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83818A88-5FAB-6D06-9414-F9F9B1468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F3656085-B887-2A7C-EBEB-39A433DC14DC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02C6E399-0DD1-D05A-BFD0-B489AEE2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88DE5DC7-7ABE-C324-DFDE-5AB19D0ABE3A}"/>
              </a:ext>
            </a:extLst>
          </p:cNvPr>
          <p:cNvSpPr txBox="1"/>
          <p:nvPr/>
        </p:nvSpPr>
        <p:spPr>
          <a:xfrm>
            <a:off x="2190476" y="820953"/>
            <a:ext cx="1061112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CustomColorTransferFunction</a:t>
            </a:r>
            <a:r>
              <a:rPr lang="ko-KR" altLang="en-US" sz="360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</a:t>
            </a:r>
            <a:r>
              <a:rPr lang="en-US" altLang="ko-KR" sz="3600" dirty="0" err="1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getTable</a:t>
            </a:r>
            <a:r>
              <a:rPr lang="en-US" altLang="ko-KR" sz="360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3600" dirty="0">
                <a:solidFill>
                  <a:schemeClr val="accent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C0E62237-D019-A63C-3FE0-7B3EEB38B269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D5F70A0C-F9FC-37F7-79B9-243CE6C50C24}"/>
              </a:ext>
            </a:extLst>
          </p:cNvPr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94BA6F72-F9DD-FB35-2CC1-A4921DD6029B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E3AB16A4-BED3-A68B-EE1B-0AE67AA7370A}"/>
              </a:ext>
            </a:extLst>
          </p:cNvPr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15F946F6-9009-3481-33BE-9F0D6EB8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CBB04638-F653-858B-5320-71AA8B877634}"/>
              </a:ext>
            </a:extLst>
          </p:cNvPr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C90E5359-E453-5BF5-A5DD-0F6E444C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67B32DEC-FAEF-025F-CCE9-B2A040C6529D}"/>
              </a:ext>
            </a:extLst>
          </p:cNvPr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28F89FF-B05E-1465-CA14-53C17DDB9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EA17F01A-C09F-40F7-7D1B-147A5D5174F4}"/>
              </a:ext>
            </a:extLst>
          </p:cNvPr>
          <p:cNvSpPr txBox="1"/>
          <p:nvPr/>
        </p:nvSpPr>
        <p:spPr>
          <a:xfrm>
            <a:off x="1376407" y="2221048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정해진 값을 임계 값으로 설정</a:t>
            </a:r>
            <a:endParaRPr lang="en-US" dirty="0"/>
          </a:p>
        </p:txBody>
      </p: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A9C5CEE8-105A-C127-6372-53F0DC77A968}"/>
              </a:ext>
            </a:extLst>
          </p:cNvPr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9D9167DD-4ADC-F3B8-7D74-BB25397F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A0FD8E7B-5960-F634-4F27-2035F6F8CFE8}"/>
              </a:ext>
            </a:extLst>
          </p:cNvPr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8039890A-3476-5D0A-0CD9-E4C116E2A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1BF030F9-BC8C-5930-C33E-9D46AEF02092}"/>
              </a:ext>
            </a:extLst>
          </p:cNvPr>
          <p:cNvSpPr txBox="1"/>
          <p:nvPr/>
        </p:nvSpPr>
        <p:spPr>
          <a:xfrm>
            <a:off x="2095238" y="5331406"/>
            <a:ext cx="866398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대상이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9482AD97-C9DC-6662-9FC0-A2C06F4EDB5E}"/>
              </a:ext>
            </a:extLst>
          </p:cNvPr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E0396BF7-AB63-EF5D-7B9C-013D81D5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4E2F3D91-476A-B3F7-0FC0-48BC4C91DDA5}"/>
              </a:ext>
            </a:extLst>
          </p:cNvPr>
          <p:cNvSpPr txBox="1"/>
          <p:nvPr/>
        </p:nvSpPr>
        <p:spPr>
          <a:xfrm>
            <a:off x="2095238" y="6761835"/>
            <a:ext cx="866398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9E8CFB8F-5865-F850-87DD-3A79A1C03CF3}"/>
              </a:ext>
            </a:extLst>
          </p:cNvPr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761E53CC-F3B5-498E-812B-7F27827B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F8C9A2D5-3AB8-614A-422B-794065E792B0}"/>
              </a:ext>
            </a:extLst>
          </p:cNvPr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>
              <a:extLst>
                <a:ext uri="{FF2B5EF4-FFF2-40B4-BE49-F238E27FC236}">
                  <a16:creationId xmlns:a16="http://schemas.microsoft.com/office/drawing/2014/main" id="{CB9AF2A1-C589-E55B-7D83-3BC5FAC95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BAA0BC08-8459-D09A-817B-545202CA6371}"/>
              </a:ext>
            </a:extLst>
          </p:cNvPr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EB0EE4E5-6A3B-E71F-CFA7-24BC64028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A92DCD38-4B04-0EB1-F717-5A9A52811ADE}"/>
              </a:ext>
            </a:extLst>
          </p:cNvPr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E1EA9F96-C53B-1191-3142-BC4E7795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9192BF99-0047-2529-C11D-8D6772B6849B}"/>
              </a:ext>
            </a:extLst>
          </p:cNvPr>
          <p:cNvSpPr txBox="1"/>
          <p:nvPr/>
        </p:nvSpPr>
        <p:spPr>
          <a:xfrm>
            <a:off x="10042675" y="2221048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매개 변수를 임계 값으로 설정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E34B3044-BFDB-5BDE-D895-6890D40DE37A}"/>
              </a:ext>
            </a:extLst>
          </p:cNvPr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>
              <a:extLst>
                <a:ext uri="{FF2B5EF4-FFF2-40B4-BE49-F238E27FC236}">
                  <a16:creationId xmlns:a16="http://schemas.microsoft.com/office/drawing/2014/main" id="{D5374AAA-E087-E80F-2779-9B5E40EA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5719E714-6520-D0FF-64E7-E4D15909236F}"/>
              </a:ext>
            </a:extLst>
          </p:cNvPr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994B7E48-58D8-C9D5-EFAC-B23715D3D5BF}"/>
              </a:ext>
            </a:extLst>
          </p:cNvPr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ED75B36D-EBAC-4163-F4C7-B14E6966B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2B7147A9-B3E7-8CBD-49D9-CA97D35B566E}"/>
              </a:ext>
            </a:extLst>
          </p:cNvPr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17622955-F867-3561-48E4-F8C86CBFE4DC}"/>
              </a:ext>
            </a:extLst>
          </p:cNvPr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>
              <a:extLst>
                <a:ext uri="{FF2B5EF4-FFF2-40B4-BE49-F238E27FC236}">
                  <a16:creationId xmlns:a16="http://schemas.microsoft.com/office/drawing/2014/main" id="{5C498B61-2099-5F2D-6E5B-F3388C39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>
            <a:extLst>
              <a:ext uri="{FF2B5EF4-FFF2-40B4-BE49-F238E27FC236}">
                <a16:creationId xmlns:a16="http://schemas.microsoft.com/office/drawing/2014/main" id="{EF450390-DEA6-4416-71A3-3405A442DF19}"/>
              </a:ext>
            </a:extLst>
          </p:cNvPr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92B34BCF-6E6D-8CA5-3EB5-983F4F2AAAC4}"/>
              </a:ext>
            </a:extLst>
          </p:cNvPr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>
              <a:extLst>
                <a:ext uri="{FF2B5EF4-FFF2-40B4-BE49-F238E27FC236}">
                  <a16:creationId xmlns:a16="http://schemas.microsoft.com/office/drawing/2014/main" id="{6AFCA467-7010-F0CF-2885-5112E659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231EB5F3-6B86-8F15-09F0-6D982E12F8C4}"/>
              </a:ext>
            </a:extLst>
          </p:cNvPr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69CD57A2-3624-BEF2-BF3E-78C20D65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>
            <a:extLst>
              <a:ext uri="{FF2B5EF4-FFF2-40B4-BE49-F238E27FC236}">
                <a16:creationId xmlns:a16="http://schemas.microsoft.com/office/drawing/2014/main" id="{A20E82A7-06A9-4078-DAD7-A452BF72B964}"/>
              </a:ext>
            </a:extLst>
          </p:cNvPr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88A9F3-EA77-25E3-759F-9720F8BDA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1429" y="3363905"/>
            <a:ext cx="7887437" cy="6078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933CBE-8CA5-D19F-50B3-5B07C7956F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287" y="3337416"/>
            <a:ext cx="7495303" cy="62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A628-9D57-EB6E-BF2C-4D6091E80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FEC6AEB6-D2EE-763B-5599-3FEE4F3ED116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AB767BB-FABB-5706-AD22-E2D0450A9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F5803C30-D8F5-85D3-3A59-61D7693B5352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B11F68A-CC02-B26C-8BEF-25B29C5B0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9DD72679-04C3-6B2D-F1B9-76AE691C28E1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74D94D2E-7C51-605E-6841-E2D70D63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B0CF99A9-5DBE-0C13-9CD8-63BF829E9E7E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17D1763-0289-FBB3-7391-C6B92F705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B4103053-83CC-F4E1-C4BF-C9FE026134E2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치아 모델 </a:t>
            </a:r>
            <a:r>
              <a:rPr lang="en-US" altLang="ko-KR" sz="3600" dirty="0">
                <a:solidFill>
                  <a:srgbClr val="1E84CF"/>
                </a:solidFill>
                <a:latin typeface="Pretendard Medium" pitchFamily="34" charset="0"/>
              </a:rPr>
              <a:t>UI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의 가로 스크롤 제거</a:t>
            </a:r>
            <a:endParaRPr lang="en-US" altLang="ko-KR" sz="3600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B5D85FB-5A65-5D54-0BE7-CB242DFC3979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F1135E1-E68D-297B-5FC0-FF31B139AA62}"/>
              </a:ext>
            </a:extLst>
          </p:cNvPr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9BFC5DE-0BFA-FB97-E103-F42F99445EB5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5D7818B0-86A9-A8D0-2BD2-CC79582F12DF}"/>
              </a:ext>
            </a:extLst>
          </p:cNvPr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CB1E5E9E-783F-51A0-3715-3959F3CF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06E18FC-56CE-B128-4194-FE15ECA644E1}"/>
              </a:ext>
            </a:extLst>
          </p:cNvPr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FC0EFB5D-8489-56FC-4C20-8C01E4245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8961FA1-E091-2640-F508-0FEF36195A46}"/>
              </a:ext>
            </a:extLst>
          </p:cNvPr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4C284158-C322-6DBA-9997-C1EC2D15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61102F66-83EA-A723-A972-40CE66F1BE0C}"/>
              </a:ext>
            </a:extLst>
          </p:cNvPr>
          <p:cNvSpPr txBox="1"/>
          <p:nvPr/>
        </p:nvSpPr>
        <p:spPr>
          <a:xfrm>
            <a:off x="1376407" y="2221048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불필요한 가로 스크롤 존재</a:t>
            </a:r>
            <a:endParaRPr lang="en-US" dirty="0"/>
          </a:p>
        </p:txBody>
      </p: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6FF3F20-903D-4E83-6829-8B480CF7744D}"/>
              </a:ext>
            </a:extLst>
          </p:cNvPr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>
              <a:extLst>
                <a:ext uri="{FF2B5EF4-FFF2-40B4-BE49-F238E27FC236}">
                  <a16:creationId xmlns:a16="http://schemas.microsoft.com/office/drawing/2014/main" id="{8A7F7EE1-D6CA-61FD-FB5C-1CBFC8C2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E124CAD3-6EA1-7E25-E5C7-93F9E8C78A95}"/>
              </a:ext>
            </a:extLst>
          </p:cNvPr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F219337A-986E-804A-5775-B2F68AD1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A0549A91-796E-2B3E-B36A-D56098E17DDF}"/>
              </a:ext>
            </a:extLst>
          </p:cNvPr>
          <p:cNvSpPr txBox="1"/>
          <p:nvPr/>
        </p:nvSpPr>
        <p:spPr>
          <a:xfrm>
            <a:off x="2095238" y="5331406"/>
            <a:ext cx="866398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대상이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371A7E51-9B89-F01C-2F18-82BA33B7988E}"/>
              </a:ext>
            </a:extLst>
          </p:cNvPr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B7E0E012-5634-0BE9-AE52-9F52C77A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0ECEB34C-31F6-24DD-B421-EBBF9FB93CA9}"/>
              </a:ext>
            </a:extLst>
          </p:cNvPr>
          <p:cNvSpPr txBox="1"/>
          <p:nvPr/>
        </p:nvSpPr>
        <p:spPr>
          <a:xfrm>
            <a:off x="2095238" y="6761835"/>
            <a:ext cx="866398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7449084-66FD-1330-09F0-C958F3CA414D}"/>
              </a:ext>
            </a:extLst>
          </p:cNvPr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>
              <a:extLst>
                <a:ext uri="{FF2B5EF4-FFF2-40B4-BE49-F238E27FC236}">
                  <a16:creationId xmlns:a16="http://schemas.microsoft.com/office/drawing/2014/main" id="{75CFA47D-0283-53EF-A4CE-1AA22BE6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3969BD38-C5FE-A0B8-3F5F-D95275F18399}"/>
              </a:ext>
            </a:extLst>
          </p:cNvPr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>
              <a:extLst>
                <a:ext uri="{FF2B5EF4-FFF2-40B4-BE49-F238E27FC236}">
                  <a16:creationId xmlns:a16="http://schemas.microsoft.com/office/drawing/2014/main" id="{F11C599D-27D2-243C-4A8F-9C4263F0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347CA2BB-84FD-7A12-FB71-D33619946FEB}"/>
              </a:ext>
            </a:extLst>
          </p:cNvPr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>
              <a:extLst>
                <a:ext uri="{FF2B5EF4-FFF2-40B4-BE49-F238E27FC236}">
                  <a16:creationId xmlns:a16="http://schemas.microsoft.com/office/drawing/2014/main" id="{7DC09783-B275-9F68-9848-BEDD1D2D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>
            <a:extLst>
              <a:ext uri="{FF2B5EF4-FFF2-40B4-BE49-F238E27FC236}">
                <a16:creationId xmlns:a16="http://schemas.microsoft.com/office/drawing/2014/main" id="{0DC5D39E-A892-E480-0022-A495EC3855ED}"/>
              </a:ext>
            </a:extLst>
          </p:cNvPr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235AE457-3E2D-9C5F-7495-14791A89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A6F200A1-A3BC-AE54-270A-4365902792E0}"/>
              </a:ext>
            </a:extLst>
          </p:cNvPr>
          <p:cNvSpPr txBox="1"/>
          <p:nvPr/>
        </p:nvSpPr>
        <p:spPr>
          <a:xfrm>
            <a:off x="10042675" y="2221048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가로 스크롤 제거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F1E0C3A5-1AF4-72D1-7FD0-671FDEA7018C}"/>
              </a:ext>
            </a:extLst>
          </p:cNvPr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>
              <a:extLst>
                <a:ext uri="{FF2B5EF4-FFF2-40B4-BE49-F238E27FC236}">
                  <a16:creationId xmlns:a16="http://schemas.microsoft.com/office/drawing/2014/main" id="{768B40E4-191F-BFBE-FE2D-D6E4C805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>
            <a:extLst>
              <a:ext uri="{FF2B5EF4-FFF2-40B4-BE49-F238E27FC236}">
                <a16:creationId xmlns:a16="http://schemas.microsoft.com/office/drawing/2014/main" id="{EF0717F6-5541-A6B0-01F3-A5F3A6C543FA}"/>
              </a:ext>
            </a:extLst>
          </p:cNvPr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D10D11E0-F7C0-CA31-99B6-B2E2F01B07FE}"/>
              </a:ext>
            </a:extLst>
          </p:cNvPr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>
              <a:extLst>
                <a:ext uri="{FF2B5EF4-FFF2-40B4-BE49-F238E27FC236}">
                  <a16:creationId xmlns:a16="http://schemas.microsoft.com/office/drawing/2014/main" id="{53F58B74-8199-C926-929D-84FC5C2E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>
            <a:extLst>
              <a:ext uri="{FF2B5EF4-FFF2-40B4-BE49-F238E27FC236}">
                <a16:creationId xmlns:a16="http://schemas.microsoft.com/office/drawing/2014/main" id="{06F1CF6E-4F74-C2CD-5095-D54FBBC5464B}"/>
              </a:ext>
            </a:extLst>
          </p:cNvPr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109E2ABD-C494-C029-6ACF-AC0674C329AD}"/>
              </a:ext>
            </a:extLst>
          </p:cNvPr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>
              <a:extLst>
                <a:ext uri="{FF2B5EF4-FFF2-40B4-BE49-F238E27FC236}">
                  <a16:creationId xmlns:a16="http://schemas.microsoft.com/office/drawing/2014/main" id="{7E6BCACE-F79D-32F7-A2D4-22A215DFA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>
            <a:extLst>
              <a:ext uri="{FF2B5EF4-FFF2-40B4-BE49-F238E27FC236}">
                <a16:creationId xmlns:a16="http://schemas.microsoft.com/office/drawing/2014/main" id="{F2EFC620-701A-6A08-D976-30D0B232731B}"/>
              </a:ext>
            </a:extLst>
          </p:cNvPr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FF6B6698-60A5-6AFB-425F-F0D45DD8ACCE}"/>
              </a:ext>
            </a:extLst>
          </p:cNvPr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>
              <a:extLst>
                <a:ext uri="{FF2B5EF4-FFF2-40B4-BE49-F238E27FC236}">
                  <a16:creationId xmlns:a16="http://schemas.microsoft.com/office/drawing/2014/main" id="{6FC9E38B-E25D-8FEE-C632-8794BBF9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>
            <a:extLst>
              <a:ext uri="{FF2B5EF4-FFF2-40B4-BE49-F238E27FC236}">
                <a16:creationId xmlns:a16="http://schemas.microsoft.com/office/drawing/2014/main" id="{E94114CF-F7F4-9055-D9F4-6FBCDFDA9A5D}"/>
              </a:ext>
            </a:extLst>
          </p:cNvPr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>
              <a:extLst>
                <a:ext uri="{FF2B5EF4-FFF2-40B4-BE49-F238E27FC236}">
                  <a16:creationId xmlns:a16="http://schemas.microsoft.com/office/drawing/2014/main" id="{B6CAD488-C9F0-9511-F18F-41B7C714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>
            <a:extLst>
              <a:ext uri="{FF2B5EF4-FFF2-40B4-BE49-F238E27FC236}">
                <a16:creationId xmlns:a16="http://schemas.microsoft.com/office/drawing/2014/main" id="{CA8056F4-C995-C7C5-A3B6-2C93B0D890AD}"/>
              </a:ext>
            </a:extLst>
          </p:cNvPr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27B68-AB10-205E-722B-DAB0ED9881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287" y="3337416"/>
            <a:ext cx="7495303" cy="62256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D2F545-218A-AB5B-1BA3-4FA752BFA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73953" y="3360276"/>
            <a:ext cx="7622256" cy="6105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8237DC8F-9A91-DEAF-093A-97636A558477}"/>
                  </a:ext>
                </a:extLst>
              </p14:cNvPr>
              <p14:cNvContentPartPr/>
              <p14:nvPr/>
            </p14:nvContentPartPr>
            <p14:xfrm>
              <a:off x="4007400" y="5754240"/>
              <a:ext cx="360" cy="6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237DC8F-9A91-DEAF-093A-97636A5584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98400" y="5745600"/>
                <a:ext cx="18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8EBEDEE-53A7-82D5-0FCF-94E252030B68}"/>
                  </a:ext>
                </a:extLst>
              </p14:cNvPr>
              <p14:cNvContentPartPr/>
              <p14:nvPr/>
            </p14:nvContentPartPr>
            <p14:xfrm>
              <a:off x="-747480" y="1752360"/>
              <a:ext cx="3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8EBEDEE-53A7-82D5-0FCF-94E252030B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756480" y="1743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85B6B58-DDBC-6190-F02B-6F07D6667273}"/>
                  </a:ext>
                </a:extLst>
              </p14:cNvPr>
              <p14:cNvContentPartPr/>
              <p14:nvPr/>
            </p14:nvContentPartPr>
            <p14:xfrm>
              <a:off x="5120520" y="560796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85B6B58-DDBC-6190-F02B-6F07D66672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11520" y="55993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59FD4C92-18F1-4816-D5DD-577A562F2D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8896" y="3360275"/>
            <a:ext cx="7346531" cy="6202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C81A1A3-86F1-9409-ACA0-4AE90DC6ED2E}"/>
                  </a:ext>
                </a:extLst>
              </p14:cNvPr>
              <p14:cNvContentPartPr/>
              <p14:nvPr/>
            </p14:nvContentPartPr>
            <p14:xfrm>
              <a:off x="5483760" y="7831320"/>
              <a:ext cx="1691280" cy="1024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C81A1A3-86F1-9409-ACA0-4AE90DC6ED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29760" y="7723320"/>
                <a:ext cx="1798920" cy="12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2BEAFD1-D3FC-AC92-F88E-CE4193273DED}"/>
                  </a:ext>
                </a:extLst>
              </p14:cNvPr>
              <p14:cNvContentPartPr/>
              <p14:nvPr/>
            </p14:nvContentPartPr>
            <p14:xfrm>
              <a:off x="14933760" y="7935720"/>
              <a:ext cx="1542960" cy="12708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2BEAFD1-D3FC-AC92-F88E-CE4193273D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80120" y="7828080"/>
                <a:ext cx="1650600" cy="14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54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E4066-CFF7-E744-DA32-C776EC4E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BA0DEA9-13DF-C1B6-3BD0-15C3C88B34E9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9C2EB58-AFE2-D0F0-3792-72345B23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47ABA550-674D-B177-95BE-E8E67CA4825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9EAD2D9-268E-70EA-CC1C-508FB864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6D92AA7-4C52-E2A4-9647-D430B74E5097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1649E5A0-BAD7-C8BD-E306-1C29F7E0C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D113FFD-B62F-2CAD-9B65-37141D4D075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4DF2FC9-E4DE-14DF-E9BD-ADE0777D4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C1E0911C-E4CF-AD6F-DC8C-9C084BAB3D4D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55A2DEC-A394-9A54-36D0-83B8E03199BB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CD15C292-D44A-09E5-2F49-7838580B1C48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D0108B83-073C-196D-9A65-75C28F863A93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712028CC-E0C3-7F33-A167-7B4DE8E30477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EA40CAE3-AEF4-068C-A061-40D0F971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1B4D7839-1C32-B0D9-5C87-1777F6CEEFB0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41D9D8F7-675B-E4A5-D216-000EB7803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732CE63-7E29-3AE3-A2CD-7B799C1346E8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F1EFFBF3-F82B-729A-50C1-ADCC0FFF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812A6FD-9245-34A4-AADE-F6665601B393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AA628C02-E71D-B433-900D-DBC189B7D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545521F9-B472-CD64-1534-258D65AE9DE4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81C4614-8B5C-6352-8098-F2D2ED579D77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0AD1075A-9140-777B-81AE-68773675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48964BEE-FA2C-BC31-F873-71C2F917A381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GUI </a:t>
            </a:r>
            <a:r>
              <a:rPr lang="ko-KR" altLang="en-US" sz="2100" dirty="0"/>
              <a:t>개발 및 이벤트 처리 능력 강화</a:t>
            </a:r>
            <a:endParaRPr lang="en-US" sz="21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3D183FD-C7EB-C71C-750D-A0306C13C904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CA60F1BC-F139-0DD5-16FF-66663838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6A897D62-5533-1E6F-06C0-6AFD3F87132E}"/>
              </a:ext>
            </a:extLst>
          </p:cNvPr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컴퓨터 그래픽스 이해도 증진</a:t>
            </a:r>
            <a:endParaRPr lang="en-US" sz="2100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347776C7-A19A-201F-8796-BD5A10AF2590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C333A2F9-7743-AFB1-D4DB-5E051745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677DDC58-C453-3589-C248-CE035517B0C0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9AB56C66-1F66-41FE-0C7C-4422F0DD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A9252556-869B-8B60-99A4-CD1FFDB5778B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와 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를 이용한 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3D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시각화 기능 확장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420226A1-E905-E337-0C12-BDDE99A56CDB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A57F4537-C4FB-ECA5-E4DD-CDDFBAA2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7E81F240-FDAA-CE96-C08B-52B10309B3B5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3D </a:t>
            </a:r>
            <a:r>
              <a:rPr lang="ko-KR" altLang="en-US" sz="2100" dirty="0"/>
              <a:t>모델 시각화</a:t>
            </a:r>
            <a:endParaRPr lang="en-US" sz="2100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303840CA-2202-B299-E909-EFCE51110847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1ABF4642-F274-8A07-B9B9-46D190A45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D057ECFE-ECAB-02F3-8EF2-031839405634}"/>
              </a:ext>
            </a:extLst>
          </p:cNvPr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사용자 </a:t>
            </a:r>
            <a:r>
              <a:rPr lang="ko-KR" altLang="en-US" sz="2100" dirty="0" err="1"/>
              <a:t>인터렉션</a:t>
            </a:r>
            <a:r>
              <a:rPr lang="ko-KR" altLang="en-US" sz="2100" dirty="0"/>
              <a:t> 개발</a:t>
            </a:r>
            <a:endParaRPr lang="en-US" sz="2100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33190867-D437-B181-6532-2DD35CBB31B5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15148B0F-C4B9-D94F-B5FA-251AC9F49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502FF9C5-C605-A42B-2751-BF32294839E7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E7EE3CF6-B94E-0F63-9655-9E74CA05F420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23EFD1E0-9C16-9A6C-6A03-456E854DD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9EF67417-8C34-EB98-C548-34F2CB5A7245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28219-91E4-B0B5-7632-2C783F7DE9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412" y="2052687"/>
            <a:ext cx="8127111" cy="4795265"/>
          </a:xfrm>
          <a:prstGeom prst="rect">
            <a:avLst/>
          </a:prstGeom>
        </p:spPr>
      </p:pic>
      <p:pic>
        <p:nvPicPr>
          <p:cNvPr id="7" name="Bright_Smile_Simulator">
            <a:hlinkClick r:id="" action="ppaction://media"/>
            <a:extLst>
              <a:ext uri="{FF2B5EF4-FFF2-40B4-BE49-F238E27FC236}">
                <a16:creationId xmlns:a16="http://schemas.microsoft.com/office/drawing/2014/main" id="{5885FB0D-2B9C-E826-8DD0-48EDD4E6E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29540" y="0"/>
            <a:ext cx="1831754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4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목 차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385281" y="969846"/>
            <a:ext cx="467533" cy="57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1429" y="1904762"/>
            <a:ext cx="8476190" cy="7809524"/>
            <a:chOff x="571429" y="1904762"/>
            <a:chExt cx="8476190" cy="78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7143" y="2373430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2380952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205373" y="3255531"/>
            <a:ext cx="238095" cy="238095"/>
            <a:chOff x="2404762" y="3215086"/>
            <a:chExt cx="238095" cy="2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43414" y="316016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백만개의 아이스크림 화면 출력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197066" y="3789859"/>
            <a:ext cx="238095" cy="238095"/>
            <a:chOff x="2404762" y="3741496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43414" y="369740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한입 먹은 아이스크림 출력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7143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380952" y="498136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205373" y="5869734"/>
            <a:ext cx="238095" cy="238095"/>
            <a:chOff x="2404762" y="5823022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5823022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548065" y="5795715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/>
              <a:t>VTK</a:t>
            </a:r>
            <a:r>
              <a:rPr lang="ko-KR" altLang="en-US" sz="2100" dirty="0"/>
              <a:t>를 이용한 치아 모델 화면 출력</a:t>
            </a:r>
            <a:endParaRPr lang="en-US" sz="21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210136" y="6365141"/>
            <a:ext cx="238095" cy="238095"/>
            <a:chOff x="2404762" y="6349433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6349433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543414" y="627643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Qt</a:t>
            </a:r>
            <a:r>
              <a:rPr lang="ko-KR" altLang="en-US" sz="2100" dirty="0"/>
              <a:t>위젯 구성 및 치아 모델 편집 기능 추가</a:t>
            </a:r>
            <a:endParaRPr lang="en-US" sz="2100" dirty="0"/>
          </a:p>
        </p:txBody>
      </p:sp>
      <p:sp>
        <p:nvSpPr>
          <p:cNvPr id="44" name="Object 44"/>
          <p:cNvSpPr txBox="1"/>
          <p:nvPr/>
        </p:nvSpPr>
        <p:spPr>
          <a:xfrm>
            <a:off x="557143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80952" y="758930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테스트 데이터 생성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2197065" y="8431270"/>
            <a:ext cx="238095" cy="238095"/>
            <a:chOff x="2404762" y="8430959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543414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치아 모델 위에 손가락이 있는 경우의 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859524" y="1904762"/>
            <a:ext cx="188095" cy="7809524"/>
            <a:chOff x="8859524" y="1904762"/>
            <a:chExt cx="188095" cy="7809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9524" y="1904762"/>
              <a:ext cx="188095" cy="7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429" y="4494841"/>
            <a:ext cx="8476190" cy="21429"/>
            <a:chOff x="571429" y="4494841"/>
            <a:chExt cx="847619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429" y="7102778"/>
            <a:ext cx="8476190" cy="21429"/>
            <a:chOff x="571429" y="7102778"/>
            <a:chExt cx="8476190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02778"/>
              <a:ext cx="847619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38095" y="1904762"/>
            <a:ext cx="8476190" cy="7809524"/>
            <a:chOff x="9238095" y="1904762"/>
            <a:chExt cx="8476190" cy="78095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38095" y="1904762"/>
            <a:ext cx="1142857" cy="7809524"/>
            <a:chOff x="9238095" y="1904762"/>
            <a:chExt cx="1142857" cy="78095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223810" y="2373429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1047619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스캔프로그램 테스트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071429" y="3215086"/>
            <a:ext cx="238095" cy="238095"/>
            <a:chOff x="11071429" y="3215086"/>
            <a:chExt cx="238095" cy="2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401689" y="3123560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체크리스트를 활용하여 프로그램 기능 테스트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1071429" y="3741496"/>
            <a:ext cx="238095" cy="238095"/>
            <a:chOff x="11071429" y="3741496"/>
            <a:chExt cx="238095" cy="2380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1389657" y="36651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테스트 결과 피드백 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9223810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9223810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38095" y="4494841"/>
            <a:ext cx="8476190" cy="21429"/>
            <a:chOff x="9238095" y="4494841"/>
            <a:chExt cx="8476190" cy="214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38095" y="7102778"/>
            <a:ext cx="8476190" cy="21429"/>
            <a:chOff x="9238095" y="7102778"/>
            <a:chExt cx="8476190" cy="214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7102778"/>
              <a:ext cx="8476190" cy="21429"/>
            </a:xfrm>
            <a:prstGeom prst="rect">
              <a:avLst/>
            </a:prstGeom>
          </p:spPr>
        </p:pic>
      </p:grpSp>
      <p:sp>
        <p:nvSpPr>
          <p:cNvPr id="2" name="Object 70">
            <a:extLst>
              <a:ext uri="{FF2B5EF4-FFF2-40B4-BE49-F238E27FC236}">
                <a16:creationId xmlns:a16="http://schemas.microsoft.com/office/drawing/2014/main" id="{F9C7C984-4463-D336-FCC2-FC842FC606F4}"/>
              </a:ext>
            </a:extLst>
          </p:cNvPr>
          <p:cNvSpPr txBox="1"/>
          <p:nvPr/>
        </p:nvSpPr>
        <p:spPr>
          <a:xfrm>
            <a:off x="11149783" y="489129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 컬러와 슈도 컬러 동시 표기</a:t>
            </a:r>
            <a:endParaRPr lang="en-US" dirty="0"/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4A73D8A5-A61F-39D9-F51C-6BBFB00EEEF4}"/>
              </a:ext>
            </a:extLst>
          </p:cNvPr>
          <p:cNvGrpSpPr/>
          <p:nvPr/>
        </p:nvGrpSpPr>
        <p:grpSpPr>
          <a:xfrm>
            <a:off x="11030733" y="5807447"/>
            <a:ext cx="238095" cy="238095"/>
            <a:chOff x="11071429" y="3215086"/>
            <a:chExt cx="238095" cy="238095"/>
          </a:xfrm>
        </p:grpSpPr>
        <p:pic>
          <p:nvPicPr>
            <p:cNvPr id="5" name="Object 71">
              <a:extLst>
                <a:ext uri="{FF2B5EF4-FFF2-40B4-BE49-F238E27FC236}">
                  <a16:creationId xmlns:a16="http://schemas.microsoft.com/office/drawing/2014/main" id="{FD033334-77DA-69B5-6B8C-13B37AD1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" name="Object 74">
            <a:extLst>
              <a:ext uri="{FF2B5EF4-FFF2-40B4-BE49-F238E27FC236}">
                <a16:creationId xmlns:a16="http://schemas.microsoft.com/office/drawing/2014/main" id="{0CE973EF-BD87-A9A2-739D-6058623502AF}"/>
              </a:ext>
            </a:extLst>
          </p:cNvPr>
          <p:cNvSpPr txBox="1"/>
          <p:nvPr/>
        </p:nvSpPr>
        <p:spPr>
          <a:xfrm>
            <a:off x="11388277" y="57379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이상이면 실 컬러</a:t>
            </a:r>
            <a:endParaRPr lang="en-US" sz="2100" dirty="0"/>
          </a:p>
        </p:txBody>
      </p:sp>
      <p:grpSp>
        <p:nvGrpSpPr>
          <p:cNvPr id="8" name="그룹 1019">
            <a:extLst>
              <a:ext uri="{FF2B5EF4-FFF2-40B4-BE49-F238E27FC236}">
                <a16:creationId xmlns:a16="http://schemas.microsoft.com/office/drawing/2014/main" id="{288BF3A5-E898-C2F0-0AF5-5AE0D3068205}"/>
              </a:ext>
            </a:extLst>
          </p:cNvPr>
          <p:cNvGrpSpPr/>
          <p:nvPr/>
        </p:nvGrpSpPr>
        <p:grpSpPr>
          <a:xfrm>
            <a:off x="11030733" y="6276439"/>
            <a:ext cx="238095" cy="238095"/>
            <a:chOff x="11071429" y="3741496"/>
            <a:chExt cx="238095" cy="238095"/>
          </a:xfrm>
        </p:grpSpPr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1744D26C-F53E-412B-DDBF-62EFC946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11" name="Object 78">
            <a:extLst>
              <a:ext uri="{FF2B5EF4-FFF2-40B4-BE49-F238E27FC236}">
                <a16:creationId xmlns:a16="http://schemas.microsoft.com/office/drawing/2014/main" id="{1D976F51-8936-A12B-4C8A-D29DEB7C7430}"/>
              </a:ext>
            </a:extLst>
          </p:cNvPr>
          <p:cNvSpPr txBox="1"/>
          <p:nvPr/>
        </p:nvSpPr>
        <p:spPr>
          <a:xfrm>
            <a:off x="11388277" y="621936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미만이면 빨간색</a:t>
            </a:r>
            <a:endParaRPr lang="en-US" sz="2100" dirty="0"/>
          </a:p>
        </p:txBody>
      </p:sp>
      <p:sp>
        <p:nvSpPr>
          <p:cNvPr id="13" name="Object 70">
            <a:extLst>
              <a:ext uri="{FF2B5EF4-FFF2-40B4-BE49-F238E27FC236}">
                <a16:creationId xmlns:a16="http://schemas.microsoft.com/office/drawing/2014/main" id="{7F954C4A-5FD6-6B03-D11D-2C929975AE88}"/>
              </a:ext>
            </a:extLst>
          </p:cNvPr>
          <p:cNvSpPr txBox="1"/>
          <p:nvPr/>
        </p:nvSpPr>
        <p:spPr>
          <a:xfrm>
            <a:off x="11118854" y="751731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치아 모델 </a:t>
            </a:r>
            <a:r>
              <a:rPr lang="en-US" altLang="ko-KR" sz="3000" dirty="0">
                <a:solidFill>
                  <a:srgbClr val="1E84CF"/>
                </a:solidFill>
                <a:latin typeface="Pretendard" pitchFamily="34" charset="0"/>
              </a:rPr>
              <a:t>UI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의 가로 스크롤 제거</a:t>
            </a:r>
            <a:endParaRPr lang="en-US" dirty="0"/>
          </a:p>
        </p:txBody>
      </p: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FAD87548-C45D-3BCE-8355-8144EC88B652}"/>
              </a:ext>
            </a:extLst>
          </p:cNvPr>
          <p:cNvGrpSpPr/>
          <p:nvPr/>
        </p:nvGrpSpPr>
        <p:grpSpPr>
          <a:xfrm>
            <a:off x="11030735" y="8431145"/>
            <a:ext cx="238095" cy="238095"/>
            <a:chOff x="10993182" y="3200605"/>
            <a:chExt cx="238095" cy="238095"/>
          </a:xfrm>
        </p:grpSpPr>
        <p:pic>
          <p:nvPicPr>
            <p:cNvPr id="20" name="Object 71">
              <a:extLst>
                <a:ext uri="{FF2B5EF4-FFF2-40B4-BE49-F238E27FC236}">
                  <a16:creationId xmlns:a16="http://schemas.microsoft.com/office/drawing/2014/main" id="{A5FEFF61-31F1-DBDA-F014-CBB5E7F1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3182" y="3200605"/>
              <a:ext cx="238095" cy="238095"/>
            </a:xfrm>
            <a:prstGeom prst="rect">
              <a:avLst/>
            </a:prstGeom>
          </p:spPr>
        </p:pic>
      </p:grpSp>
      <p:sp>
        <p:nvSpPr>
          <p:cNvPr id="21" name="Object 74">
            <a:extLst>
              <a:ext uri="{FF2B5EF4-FFF2-40B4-BE49-F238E27FC236}">
                <a16:creationId xmlns:a16="http://schemas.microsoft.com/office/drawing/2014/main" id="{24C6ADCB-D4D9-47EC-45C3-D9393BD12552}"/>
              </a:ext>
            </a:extLst>
          </p:cNvPr>
          <p:cNvSpPr txBox="1"/>
          <p:nvPr/>
        </p:nvSpPr>
        <p:spPr>
          <a:xfrm>
            <a:off x="11401689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auto scroll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기능 활성화 시 가로 스크롤 발생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도구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– The Visualization Toolkit</a:t>
            </a:r>
            <a:endParaRPr lang="en-US" altLang="ko-KR" sz="5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주로 의료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역학 시뮬레이션 데이터를 시각화 하기 위한 라이브러리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C#,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파이썬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Java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4762" y="7586657"/>
            <a:ext cx="1782857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는 이름처럼 데이터를 시각화해서 화면에 출력하는 도구다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97C-B301-8D51-795F-3F3BD7F6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05784B-3830-210A-29C9-CBA0A049B111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C405B4-AB2E-1E1C-E7B3-A5462B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D79566-0817-C6A2-B47F-1885117FE51C}"/>
              </a:ext>
            </a:extLst>
          </p:cNvPr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039703-3E40-E3D2-1893-8FD05C13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667D9B-9CA3-3293-70D3-11EAF67E22D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DDF65E-2146-9FFD-CD6D-69185D4F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C4B4ADB-721D-3645-3266-A023E2ADA0D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7277CCB-151A-96FE-5021-9F8D0F7D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E793AB-9E45-FFAE-491F-FF97F641BD7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A7F33CD-D2B9-7FB2-36B5-4BCF0457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2708DE9-A4E9-5DE1-13BE-1C390D2FE8FB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455A863-5947-EBC6-ECCB-65EB60F8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AC283CC-A701-E447-652B-F89028308A54}"/>
              </a:ext>
            </a:extLst>
          </p:cNvPr>
          <p:cNvSpPr txBox="1"/>
          <p:nvPr/>
        </p:nvSpPr>
        <p:spPr>
          <a:xfrm>
            <a:off x="2190476" y="820452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도구</a:t>
            </a:r>
            <a:endParaRPr 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88BF0E-D3B0-145C-660B-072E952134B9}"/>
              </a:ext>
            </a:extLst>
          </p:cNvPr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AB6FB96-AB95-31D8-583E-277A06FC76CE}"/>
              </a:ext>
            </a:extLst>
          </p:cNvPr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A28DD83-E1E2-3850-B4A5-E75EF360D5C2}"/>
              </a:ext>
            </a:extLst>
          </p:cNvPr>
          <p:cNvSpPr txBox="1"/>
          <p:nvPr/>
        </p:nvSpPr>
        <p:spPr>
          <a:xfrm>
            <a:off x="13258800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386C768-7748-B561-759D-CA5AA73B5DAF}"/>
              </a:ext>
            </a:extLst>
          </p:cNvPr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73FDA82-0716-D2E1-3B64-28717699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7EA0DA-766A-30A9-5158-4A915C726875}"/>
              </a:ext>
            </a:extLst>
          </p:cNvPr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13638A25-26FE-D46F-CB4A-6F1457E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74FEC59E-3529-981F-773C-A8200CC125D3}"/>
              </a:ext>
            </a:extLst>
          </p:cNvPr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A5147B19-9BC5-2704-F9FF-EA40E12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64BA669-8767-377C-7467-AD64E31080D3}"/>
              </a:ext>
            </a:extLst>
          </p:cNvPr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68F14C58-E6C2-6613-1F16-AB9FCDBC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69A3732A-996A-95D3-9D86-1A6F65805184}"/>
              </a:ext>
            </a:extLst>
          </p:cNvPr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endParaRPr lang="en-US" altLang="ko-KR" sz="54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B26A5778-2F13-00FB-E175-320C2A770157}"/>
              </a:ext>
            </a:extLst>
          </p:cNvPr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CDE465CD-B767-8E84-0D62-0001EA24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9E52DB7F-9B4A-2BD9-6237-8EF719F0903A}"/>
              </a:ext>
            </a:extLst>
          </p:cNvPr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다양한 플랫폼에서 동작하는 응용 프로그램을 개발하기 위한 프레임워크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5F05943-BA08-7843-1198-9733AF2DD6F7}"/>
              </a:ext>
            </a:extLst>
          </p:cNvPr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Signal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과 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Slot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이라는 특징적인 시스템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E784325-408C-7F58-B277-3750611AA0DC}"/>
              </a:ext>
            </a:extLst>
          </p:cNvPr>
          <p:cNvSpPr txBox="1"/>
          <p:nvPr/>
        </p:nvSpPr>
        <p:spPr>
          <a:xfrm>
            <a:off x="3904762" y="7586657"/>
            <a:ext cx="1782857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사용자 인터페이스 개발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네트워킹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데이터베이스 등의 기능을 제공</a:t>
            </a:r>
            <a:endParaRPr lang="en-US" altLang="ko-KR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EA0F1578-A08B-CE9D-5363-96EF83592ACA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78E05DDC-D402-34CA-476A-48DDF9D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22B5B095-258B-21AF-8016-89068EB8092B}"/>
              </a:ext>
            </a:extLst>
          </p:cNvPr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312EA6A3-7DE1-6C4A-5FB6-AFBCB083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5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0D785-767A-A111-48DD-6AB4335B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1DDD574F-CC10-F7D4-FAEC-122F52692B9A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00C522E-BE2E-BE1D-EE38-F61BEDB9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8CED785D-264D-F5F5-210D-7E849B1A6CC9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E7542BF-E28F-3CD6-1E9F-711973F1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55E35E6-46BE-771D-F7DE-5C406599D5B9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2892D2F-56B2-4B70-24CC-83C0F08A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21EC85A1-A871-6D54-13B4-52624B4E1ACF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271EA613-F957-EFAC-FEFC-598ED4FE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83BD727A-F33F-7ACD-ED08-B4E89A0B9C8C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백만개의 아이스크림 화면 출력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65BEED65-0746-1687-EEBF-2CC80FC41DCF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ACD6196-F3BC-A431-96BC-9D8A61E755BB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E508195-02C4-068B-5D88-78744DD5B0AA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95617D91-66C7-9E6A-6A70-65B337A2B142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EF648C0-4DE9-E1CC-4073-22933DB8E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E3057F96-6237-B939-0D20-F73A453C3724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6D9DD004-1F43-3529-684F-CEA62A91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841E8075-C36A-FB3B-D210-F6C8490EC7C0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941E2CD3-9C31-608B-BA7D-74B40E4F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28721D-3914-A08E-6B43-2AEB6B523172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E462516A-8AC9-D8B5-893A-891A240F5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47408C91-19FB-81DF-7D7C-8E8D7D7BE774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167D9DC7-14EB-9613-DA60-E789B913B45B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0C392FD2-6872-D444-19E5-57ED07014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F270D3E4-6D61-F15D-A7B4-F63A73F6F2F8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컴퓨팅 자원 관리</a:t>
            </a:r>
            <a:endParaRPr lang="en-US" sz="21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5A8EDEB3-E2ED-ECE2-95F7-36E254C8D077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773AFE05-6A43-BF38-9465-93860370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54F712B1-7D0E-C024-9112-69E2D860B7C2}"/>
              </a:ext>
            </a:extLst>
          </p:cNvPr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성능 최적화</a:t>
            </a:r>
            <a:endParaRPr lang="en-US" sz="2100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1854981E-F751-EEE1-A3FD-0054D18D7F4A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D0C23E28-7C74-7B4D-AE8E-C578AD37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9DAF1F17-CC93-A3F3-BB19-9064A047C279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E04A24DE-29BC-ED8D-1BBF-18E4F1BD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63277A45-91E2-529B-1E3A-AD5B487477A3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아이스크림 모델 배치하기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538BE750-2065-353F-41C7-B29D3E4D8606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D7483FE9-56B5-FAD4-D16A-CD772015C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F6DBD70B-4434-880F-ABFD-8E8C5478D198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모델 </a:t>
            </a:r>
            <a:r>
              <a:rPr lang="ko-KR" altLang="en-US" sz="2100" dirty="0" err="1"/>
              <a:t>인스턴싱</a:t>
            </a:r>
            <a:r>
              <a:rPr lang="ko-KR" altLang="en-US" sz="2100" dirty="0"/>
              <a:t> </a:t>
            </a:r>
            <a:endParaRPr lang="en-US" sz="2100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CE1A3EBF-0552-6A24-D523-62649F1F8FDE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CBC5C04D-74CC-0418-56EC-E150DE94D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B090BC91-E0DE-08E0-BE5A-D48EEBACD078}"/>
              </a:ext>
            </a:extLst>
          </p:cNvPr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배치처리 및 </a:t>
            </a:r>
            <a:r>
              <a:rPr lang="en-US" altLang="ko-KR" sz="2100" dirty="0"/>
              <a:t>LOD </a:t>
            </a:r>
            <a:r>
              <a:rPr lang="ko-KR" altLang="en-US" sz="2100" dirty="0" err="1"/>
              <a:t>액터</a:t>
            </a:r>
            <a:r>
              <a:rPr lang="ko-KR" altLang="en-US" sz="2100" dirty="0"/>
              <a:t> 활용</a:t>
            </a:r>
            <a:endParaRPr lang="en-US" sz="2100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EB3730C4-0EE9-E244-340E-D97BBB2F60EC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D3D20A3F-16C8-29DF-DFD5-27B2E6A9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FD77E462-13F9-3E55-F465-DB235D9BC072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4F5184DD-187A-69FA-8C49-3EC1E6A27EDD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5CCDA833-6386-2F51-24F2-494F420E0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F214FEA1-61F5-1506-DE72-85E4B03AF251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118596F1-F968-602F-C321-3D8CC68F25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" y="2018291"/>
            <a:ext cx="8181549" cy="49119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77CDDA-8916-828A-2100-E70E91E541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8571" y="2097421"/>
            <a:ext cx="8097524" cy="47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7AC8-B90D-DC88-E0CE-73A08BF3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Object 2">
            <a:extLst>
              <a:ext uri="{FF2B5EF4-FFF2-40B4-BE49-F238E27FC236}">
                <a16:creationId xmlns:a16="http://schemas.microsoft.com/office/drawing/2014/main" id="{071730BD-2DC9-B501-3914-00099BBEDE9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94680" y="1904760"/>
            <a:ext cx="9519120" cy="7808760"/>
          </a:xfrm>
          <a:prstGeom prst="rect">
            <a:avLst/>
          </a:prstGeom>
          <a:ln>
            <a:noFill/>
          </a:ln>
        </p:spPr>
      </p:pic>
      <p:pic>
        <p:nvPicPr>
          <p:cNvPr id="245" name="Object 5">
            <a:extLst>
              <a:ext uri="{FF2B5EF4-FFF2-40B4-BE49-F238E27FC236}">
                <a16:creationId xmlns:a16="http://schemas.microsoft.com/office/drawing/2014/main" id="{3D4BA279-8705-341B-BE52-0106E7A965C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1320" y="571320"/>
            <a:ext cx="17142120" cy="1142280"/>
          </a:xfrm>
          <a:prstGeom prst="rect">
            <a:avLst/>
          </a:prstGeom>
          <a:ln>
            <a:noFill/>
          </a:ln>
        </p:spPr>
      </p:pic>
      <p:pic>
        <p:nvPicPr>
          <p:cNvPr id="246" name="Object 8">
            <a:extLst>
              <a:ext uri="{FF2B5EF4-FFF2-40B4-BE49-F238E27FC236}">
                <a16:creationId xmlns:a16="http://schemas.microsoft.com/office/drawing/2014/main" id="{A2E66085-F529-03F1-8321-93900DF296C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71320" y="571320"/>
            <a:ext cx="1142280" cy="1142280"/>
          </a:xfrm>
          <a:prstGeom prst="rect">
            <a:avLst/>
          </a:prstGeom>
          <a:ln>
            <a:noFill/>
          </a:ln>
        </p:spPr>
      </p:pic>
      <p:pic>
        <p:nvPicPr>
          <p:cNvPr id="247" name="Object 11">
            <a:extLst>
              <a:ext uri="{FF2B5EF4-FFF2-40B4-BE49-F238E27FC236}">
                <a16:creationId xmlns:a16="http://schemas.microsoft.com/office/drawing/2014/main" id="{47E91C01-F241-4493-F1B1-EA0DC715B66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3809600" y="857160"/>
            <a:ext cx="3427920" cy="570600"/>
          </a:xfrm>
          <a:prstGeom prst="rect">
            <a:avLst/>
          </a:prstGeom>
          <a:ln>
            <a:noFill/>
          </a:ln>
        </p:spPr>
      </p:pic>
      <p:pic>
        <p:nvPicPr>
          <p:cNvPr id="248" name="Object 14">
            <a:extLst>
              <a:ext uri="{FF2B5EF4-FFF2-40B4-BE49-F238E27FC236}">
                <a16:creationId xmlns:a16="http://schemas.microsoft.com/office/drawing/2014/main" id="{1BAEAF51-242D-437C-686D-C0D5B4D4232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7333280" y="857160"/>
            <a:ext cx="570600" cy="570600"/>
          </a:xfrm>
          <a:prstGeom prst="rect">
            <a:avLst/>
          </a:prstGeom>
          <a:ln>
            <a:noFill/>
          </a:ln>
        </p:spPr>
      </p:pic>
      <p:sp>
        <p:nvSpPr>
          <p:cNvPr id="249" name="CustomShape 1">
            <a:extLst>
              <a:ext uri="{FF2B5EF4-FFF2-40B4-BE49-F238E27FC236}">
                <a16:creationId xmlns:a16="http://schemas.microsoft.com/office/drawing/2014/main" id="{673B98EA-96CF-32E1-1AC2-2F1F62A13723}"/>
              </a:ext>
            </a:extLst>
          </p:cNvPr>
          <p:cNvSpPr/>
          <p:nvPr/>
        </p:nvSpPr>
        <p:spPr>
          <a:xfrm>
            <a:off x="2190600" y="820800"/>
            <a:ext cx="8377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600" b="0" strike="noStrike" spc="-1" dirty="0">
                <a:solidFill>
                  <a:srgbClr val="1E84CF"/>
                </a:solidFill>
                <a:latin typeface="Pretendard Medium"/>
              </a:rPr>
              <a:t>문제와 해결</a:t>
            </a:r>
            <a:endParaRPr lang="en-US" sz="3600" b="0" strike="noStrike" spc="-1" dirty="0">
              <a:latin typeface="굴림"/>
            </a:endParaRPr>
          </a:p>
        </p:txBody>
      </p:sp>
      <p:sp>
        <p:nvSpPr>
          <p:cNvPr id="250" name="CustomShape 2">
            <a:extLst>
              <a:ext uri="{FF2B5EF4-FFF2-40B4-BE49-F238E27FC236}">
                <a16:creationId xmlns:a16="http://schemas.microsoft.com/office/drawing/2014/main" id="{8E43A9E8-A066-510E-5EBF-A35BC464369B}"/>
              </a:ext>
            </a:extLst>
          </p:cNvPr>
          <p:cNvSpPr/>
          <p:nvPr/>
        </p:nvSpPr>
        <p:spPr>
          <a:xfrm>
            <a:off x="623520" y="820800"/>
            <a:ext cx="10382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3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251" name="CustomShape 3">
            <a:extLst>
              <a:ext uri="{FF2B5EF4-FFF2-40B4-BE49-F238E27FC236}">
                <a16:creationId xmlns:a16="http://schemas.microsoft.com/office/drawing/2014/main" id="{D5722D24-D8D7-ADE4-F72D-B883B6C546A4}"/>
              </a:ext>
            </a:extLst>
          </p:cNvPr>
          <p:cNvSpPr/>
          <p:nvPr/>
        </p:nvSpPr>
        <p:spPr>
          <a:xfrm>
            <a:off x="17304840" y="969840"/>
            <a:ext cx="627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03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52" name="CustomShape 4">
            <a:extLst>
              <a:ext uri="{FF2B5EF4-FFF2-40B4-BE49-F238E27FC236}">
                <a16:creationId xmlns:a16="http://schemas.microsoft.com/office/drawing/2014/main" id="{E0057378-3FE8-A533-565F-76107F124747}"/>
              </a:ext>
            </a:extLst>
          </p:cNvPr>
          <p:cNvSpPr/>
          <p:nvPr/>
        </p:nvSpPr>
        <p:spPr>
          <a:xfrm>
            <a:off x="13216680" y="969840"/>
            <a:ext cx="461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SIMPLE BLUE TEMPLATE</a:t>
            </a:r>
            <a:endParaRPr lang="en-US" sz="2000" b="0" strike="noStrike" spc="-1">
              <a:latin typeface="굴림"/>
            </a:endParaRPr>
          </a:p>
        </p:txBody>
      </p:sp>
      <p:pic>
        <p:nvPicPr>
          <p:cNvPr id="253" name="Object 21">
            <a:extLst>
              <a:ext uri="{FF2B5EF4-FFF2-40B4-BE49-F238E27FC236}">
                <a16:creationId xmlns:a16="http://schemas.microsoft.com/office/drawing/2014/main" id="{3D421305-F66D-E8E3-DB84-8379E04EB8E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71320" y="1904760"/>
            <a:ext cx="7429320" cy="7808760"/>
          </a:xfrm>
          <a:prstGeom prst="rect">
            <a:avLst/>
          </a:prstGeom>
          <a:ln>
            <a:noFill/>
          </a:ln>
        </p:spPr>
      </p:pic>
      <p:pic>
        <p:nvPicPr>
          <p:cNvPr id="254" name="Object 24">
            <a:extLst>
              <a:ext uri="{FF2B5EF4-FFF2-40B4-BE49-F238E27FC236}">
                <a16:creationId xmlns:a16="http://schemas.microsoft.com/office/drawing/2014/main" id="{39B5E2F4-711D-3AEF-5C7F-FAE480F5B551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8194680" y="5796360"/>
            <a:ext cx="9519120" cy="1142280"/>
          </a:xfrm>
          <a:prstGeom prst="rect">
            <a:avLst/>
          </a:prstGeom>
          <a:ln>
            <a:noFill/>
          </a:ln>
        </p:spPr>
      </p:pic>
      <p:pic>
        <p:nvPicPr>
          <p:cNvPr id="255" name="Object 27">
            <a:extLst>
              <a:ext uri="{FF2B5EF4-FFF2-40B4-BE49-F238E27FC236}">
                <a16:creationId xmlns:a16="http://schemas.microsoft.com/office/drawing/2014/main" id="{3F683E32-C17B-1754-C37A-77FD44FAA254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8194680" y="1904760"/>
            <a:ext cx="9519120" cy="1142280"/>
          </a:xfrm>
          <a:prstGeom prst="rect">
            <a:avLst/>
          </a:prstGeom>
          <a:ln>
            <a:noFill/>
          </a:ln>
        </p:spPr>
      </p:pic>
      <p:sp>
        <p:nvSpPr>
          <p:cNvPr id="256" name="CustomShape 5">
            <a:extLst>
              <a:ext uri="{FF2B5EF4-FFF2-40B4-BE49-F238E27FC236}">
                <a16:creationId xmlns:a16="http://schemas.microsoft.com/office/drawing/2014/main" id="{CE43927D-4592-F305-3706-8FA817CA2544}"/>
              </a:ext>
            </a:extLst>
          </p:cNvPr>
          <p:cNvSpPr/>
          <p:nvPr/>
        </p:nvSpPr>
        <p:spPr>
          <a:xfrm>
            <a:off x="8318880" y="22305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01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257" name="CustomShape 6">
            <a:extLst>
              <a:ext uri="{FF2B5EF4-FFF2-40B4-BE49-F238E27FC236}">
                <a16:creationId xmlns:a16="http://schemas.microsoft.com/office/drawing/2014/main" id="{3BFB5FEA-5C42-FF29-90D4-2AECB714C727}"/>
              </a:ext>
            </a:extLst>
          </p:cNvPr>
          <p:cNvSpPr/>
          <p:nvPr/>
        </p:nvSpPr>
        <p:spPr>
          <a:xfrm>
            <a:off x="9666720" y="22305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 </a:t>
            </a:r>
            <a:endParaRPr lang="en-US" sz="3000" b="0" strike="noStrike" spc="-1">
              <a:latin typeface="굴림"/>
            </a:endParaRPr>
          </a:p>
        </p:txBody>
      </p:sp>
      <p:pic>
        <p:nvPicPr>
          <p:cNvPr id="258" name="Object 32">
            <a:extLst>
              <a:ext uri="{FF2B5EF4-FFF2-40B4-BE49-F238E27FC236}">
                <a16:creationId xmlns:a16="http://schemas.microsoft.com/office/drawing/2014/main" id="{5F8BFDC6-404F-2E14-E70B-111F719BC52B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804880" y="35485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59" name="CustomShape 7">
            <a:extLst>
              <a:ext uri="{FF2B5EF4-FFF2-40B4-BE49-F238E27FC236}">
                <a16:creationId xmlns:a16="http://schemas.microsoft.com/office/drawing/2014/main" id="{8BCE6B28-DA7A-D7A4-5190-8617D41BE177}"/>
              </a:ext>
            </a:extLst>
          </p:cNvPr>
          <p:cNvSpPr/>
          <p:nvPr/>
        </p:nvSpPr>
        <p:spPr>
          <a:xfrm>
            <a:off x="9352440" y="3489840"/>
            <a:ext cx="11127600" cy="105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2100" b="0" strike="noStrike" spc="-1" dirty="0" err="1">
                <a:solidFill>
                  <a:srgbClr val="3A3A3A"/>
                </a:solidFill>
                <a:latin typeface="Pretendard"/>
                <a:ea typeface="DejaVu Sans"/>
              </a:rPr>
              <a:t>인스턴싱</a:t>
            </a:r>
            <a:endParaRPr lang="en-US" sz="2100" b="0" strike="noStrike" spc="-1" dirty="0">
              <a:latin typeface="굴림"/>
            </a:endParaRPr>
          </a:p>
        </p:txBody>
      </p:sp>
      <p:pic>
        <p:nvPicPr>
          <p:cNvPr id="260" name="Object 36">
            <a:extLst>
              <a:ext uri="{FF2B5EF4-FFF2-40B4-BE49-F238E27FC236}">
                <a16:creationId xmlns:a16="http://schemas.microsoft.com/office/drawing/2014/main" id="{404DDA60-43D3-457B-0C38-546ECA1976A8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802299" y="4251414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61" name="CustomShape 8">
            <a:extLst>
              <a:ext uri="{FF2B5EF4-FFF2-40B4-BE49-F238E27FC236}">
                <a16:creationId xmlns:a16="http://schemas.microsoft.com/office/drawing/2014/main" id="{39641D90-CCCD-D14B-AD1C-890365405C85}"/>
              </a:ext>
            </a:extLst>
          </p:cNvPr>
          <p:cNvSpPr/>
          <p:nvPr/>
        </p:nvSpPr>
        <p:spPr>
          <a:xfrm>
            <a:off x="9352440" y="4148341"/>
            <a:ext cx="111276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2100" b="0" strike="noStrike" spc="-1" dirty="0">
                <a:latin typeface="굴림"/>
              </a:rPr>
              <a:t>구의 상세도를 조절하는 분할 수를 </a:t>
            </a:r>
            <a:r>
              <a:rPr lang="en-US" altLang="ko-KR" sz="2100" b="0" strike="noStrike" spc="-1" dirty="0">
                <a:latin typeface="굴림"/>
              </a:rPr>
              <a:t>5</a:t>
            </a:r>
            <a:r>
              <a:rPr lang="ko-KR" altLang="en-US" sz="2100" b="0" strike="noStrike" spc="-1" dirty="0">
                <a:latin typeface="굴림"/>
              </a:rPr>
              <a:t>로 낮게 설정</a:t>
            </a:r>
            <a:endParaRPr lang="en-US" altLang="ko-KR" sz="2100" b="0" strike="noStrike" spc="-1" dirty="0">
              <a:latin typeface="굴림"/>
            </a:endParaRPr>
          </a:p>
        </p:txBody>
      </p:sp>
      <p:sp>
        <p:nvSpPr>
          <p:cNvPr id="262" name="CustomShape 9">
            <a:extLst>
              <a:ext uri="{FF2B5EF4-FFF2-40B4-BE49-F238E27FC236}">
                <a16:creationId xmlns:a16="http://schemas.microsoft.com/office/drawing/2014/main" id="{DD9F40E1-9A32-976C-991F-93EDD0FA7C7B}"/>
              </a:ext>
            </a:extLst>
          </p:cNvPr>
          <p:cNvSpPr/>
          <p:nvPr/>
        </p:nvSpPr>
        <p:spPr>
          <a:xfrm>
            <a:off x="8318880" y="61221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02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263" name="CustomShape 10">
            <a:extLst>
              <a:ext uri="{FF2B5EF4-FFF2-40B4-BE49-F238E27FC236}">
                <a16:creationId xmlns:a16="http://schemas.microsoft.com/office/drawing/2014/main" id="{2ECCF22C-BAFF-0B3C-B0A9-3E19D22D4EE0}"/>
              </a:ext>
            </a:extLst>
          </p:cNvPr>
          <p:cNvSpPr/>
          <p:nvPr/>
        </p:nvSpPr>
        <p:spPr>
          <a:xfrm>
            <a:off x="9666720" y="61221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000" spc="-1" dirty="0">
                <a:solidFill>
                  <a:srgbClr val="FFFFFF"/>
                </a:solidFill>
                <a:latin typeface="Pretendard"/>
              </a:rPr>
              <a:t>마우스 이벤트 발생 시 성능 저하</a:t>
            </a:r>
            <a:endParaRPr lang="en-US" sz="3000" b="0" strike="noStrike" spc="-1" dirty="0">
              <a:latin typeface="굴림"/>
            </a:endParaRPr>
          </a:p>
        </p:txBody>
      </p:sp>
      <p:pic>
        <p:nvPicPr>
          <p:cNvPr id="264" name="Object 42">
            <a:extLst>
              <a:ext uri="{FF2B5EF4-FFF2-40B4-BE49-F238E27FC236}">
                <a16:creationId xmlns:a16="http://schemas.microsoft.com/office/drawing/2014/main" id="{B22CAFB6-6F12-D306-4A43-D554869616E9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804880" y="74401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65" name="CustomShape 11">
            <a:extLst>
              <a:ext uri="{FF2B5EF4-FFF2-40B4-BE49-F238E27FC236}">
                <a16:creationId xmlns:a16="http://schemas.microsoft.com/office/drawing/2014/main" id="{7E13BF52-F983-86E1-C97E-721F7E42C906}"/>
              </a:ext>
            </a:extLst>
          </p:cNvPr>
          <p:cNvSpPr/>
          <p:nvPr/>
        </p:nvSpPr>
        <p:spPr>
          <a:xfrm>
            <a:off x="9352440" y="7381800"/>
            <a:ext cx="111276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2100" b="0" strike="noStrike" spc="-1" dirty="0">
                <a:solidFill>
                  <a:srgbClr val="3A3A3A"/>
                </a:solidFill>
                <a:latin typeface="Pretendard"/>
                <a:ea typeface="DejaVu Sans"/>
              </a:rPr>
              <a:t>배치 처리</a:t>
            </a:r>
            <a:endParaRPr lang="en-US" sz="2100" b="0" strike="noStrike" spc="-1" dirty="0">
              <a:latin typeface="굴림"/>
            </a:endParaRPr>
          </a:p>
        </p:txBody>
      </p:sp>
      <p:pic>
        <p:nvPicPr>
          <p:cNvPr id="266" name="Object 46">
            <a:extLst>
              <a:ext uri="{FF2B5EF4-FFF2-40B4-BE49-F238E27FC236}">
                <a16:creationId xmlns:a16="http://schemas.microsoft.com/office/drawing/2014/main" id="{14924D84-21C4-2820-91E1-F9AF06A8413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804880" y="85093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67" name="CustomShape 12">
            <a:extLst>
              <a:ext uri="{FF2B5EF4-FFF2-40B4-BE49-F238E27FC236}">
                <a16:creationId xmlns:a16="http://schemas.microsoft.com/office/drawing/2014/main" id="{7542FCD5-A291-FC4A-6571-871C724B0B49}"/>
              </a:ext>
            </a:extLst>
          </p:cNvPr>
          <p:cNvSpPr/>
          <p:nvPr/>
        </p:nvSpPr>
        <p:spPr>
          <a:xfrm>
            <a:off x="9352440" y="8451000"/>
            <a:ext cx="111276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2100" spc="-1" dirty="0">
                <a:solidFill>
                  <a:srgbClr val="3A3A3A"/>
                </a:solidFill>
                <a:latin typeface="Pretendard"/>
                <a:ea typeface="DejaVu Sans"/>
              </a:rPr>
              <a:t>LOD</a:t>
            </a:r>
            <a:r>
              <a:rPr lang="ko-KR" altLang="en-US" sz="2100" spc="-1" dirty="0">
                <a:solidFill>
                  <a:srgbClr val="3A3A3A"/>
                </a:solidFill>
                <a:latin typeface="Pretendard"/>
                <a:ea typeface="DejaVu Sans"/>
              </a:rPr>
              <a:t> </a:t>
            </a:r>
            <a:r>
              <a:rPr lang="ko-KR" altLang="en-US" sz="2100" spc="-1" dirty="0" err="1">
                <a:solidFill>
                  <a:srgbClr val="3A3A3A"/>
                </a:solidFill>
                <a:latin typeface="Pretendard"/>
                <a:ea typeface="DejaVu Sans"/>
              </a:rPr>
              <a:t>액터</a:t>
            </a:r>
            <a:r>
              <a:rPr lang="ko-KR" altLang="en-US" sz="2100" spc="-1" dirty="0">
                <a:solidFill>
                  <a:srgbClr val="3A3A3A"/>
                </a:solidFill>
                <a:latin typeface="Pretendard"/>
                <a:ea typeface="DejaVu Sans"/>
              </a:rPr>
              <a:t> 활용</a:t>
            </a:r>
            <a:endParaRPr lang="en-US" sz="2100" b="0" strike="noStrike" spc="-1" dirty="0">
              <a:latin typeface="굴림"/>
            </a:endParaRPr>
          </a:p>
        </p:txBody>
      </p:sp>
      <p:pic>
        <p:nvPicPr>
          <p:cNvPr id="268" name="Object 50">
            <a:extLst>
              <a:ext uri="{FF2B5EF4-FFF2-40B4-BE49-F238E27FC236}">
                <a16:creationId xmlns:a16="http://schemas.microsoft.com/office/drawing/2014/main" id="{BA1D89A1-E5DD-D96B-2D41-EE24B84F5FB8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7528400" y="1904760"/>
            <a:ext cx="185040" cy="7808760"/>
          </a:xfrm>
          <a:prstGeom prst="rect">
            <a:avLst/>
          </a:prstGeom>
          <a:ln>
            <a:noFill/>
          </a:ln>
        </p:spPr>
      </p:pic>
      <p:pic>
        <p:nvPicPr>
          <p:cNvPr id="269" name="Object 52">
            <a:extLst>
              <a:ext uri="{FF2B5EF4-FFF2-40B4-BE49-F238E27FC236}">
                <a16:creationId xmlns:a16="http://schemas.microsoft.com/office/drawing/2014/main" id="{CC4B1D9D-79EA-99C6-B042-6341CD226E5F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1504440" y="5886360"/>
            <a:ext cx="5563440" cy="3272040"/>
          </a:xfrm>
          <a:prstGeom prst="rect">
            <a:avLst/>
          </a:prstGeom>
          <a:ln>
            <a:noFill/>
          </a:ln>
        </p:spPr>
      </p:pic>
      <p:pic>
        <p:nvPicPr>
          <p:cNvPr id="270" name="Object 53">
            <a:extLst>
              <a:ext uri="{FF2B5EF4-FFF2-40B4-BE49-F238E27FC236}">
                <a16:creationId xmlns:a16="http://schemas.microsoft.com/office/drawing/2014/main" id="{F442844B-4246-9D73-973E-8F9754E795C1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1590840" y="2679840"/>
            <a:ext cx="5390640" cy="2618280"/>
          </a:xfrm>
          <a:prstGeom prst="rect">
            <a:avLst/>
          </a:prstGeom>
          <a:ln>
            <a:noFill/>
          </a:ln>
        </p:spPr>
      </p:pic>
      <p:pic>
        <p:nvPicPr>
          <p:cNvPr id="272" name="그림 7">
            <a:extLst>
              <a:ext uri="{FF2B5EF4-FFF2-40B4-BE49-F238E27FC236}">
                <a16:creationId xmlns:a16="http://schemas.microsoft.com/office/drawing/2014/main" id="{03EDB491-FCFA-11A1-F9E4-AB305A9D6DFA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822180" y="2123934"/>
            <a:ext cx="6917820" cy="7342266"/>
          </a:xfrm>
          <a:prstGeom prst="rect">
            <a:avLst/>
          </a:prstGeom>
          <a:ln>
            <a:noFill/>
          </a:ln>
        </p:spPr>
      </p:pic>
      <p:sp>
        <p:nvSpPr>
          <p:cNvPr id="2" name="CustomShape 10">
            <a:extLst>
              <a:ext uri="{FF2B5EF4-FFF2-40B4-BE49-F238E27FC236}">
                <a16:creationId xmlns:a16="http://schemas.microsoft.com/office/drawing/2014/main" id="{502F3A17-86B3-8357-FEE1-C05345AE654A}"/>
              </a:ext>
            </a:extLst>
          </p:cNvPr>
          <p:cNvSpPr/>
          <p:nvPr/>
        </p:nvSpPr>
        <p:spPr>
          <a:xfrm>
            <a:off x="9613800" y="225000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000" spc="-1" dirty="0">
                <a:solidFill>
                  <a:srgbClr val="FFFFFF"/>
                </a:solidFill>
                <a:latin typeface="Pretendard"/>
              </a:rPr>
              <a:t>백만 개까지는 출력이 안 되는 문제</a:t>
            </a:r>
            <a:endParaRPr lang="en-US" sz="3000" b="0" strike="noStrike" spc="-1" dirty="0">
              <a:latin typeface="굴림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8F415-BA9F-1319-0136-68644BCD9869}"/>
              </a:ext>
            </a:extLst>
          </p:cNvPr>
          <p:cNvSpPr txBox="1"/>
          <p:nvPr/>
        </p:nvSpPr>
        <p:spPr>
          <a:xfrm>
            <a:off x="5120640" y="4961374"/>
            <a:ext cx="1024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spc="-1" dirty="0">
                <a:solidFill>
                  <a:srgbClr val="FFFFFF"/>
                </a:solidFill>
                <a:latin typeface="Pretendard"/>
              </a:rPr>
              <a:t>백만개까지는 출력이 안 되는 문제</a:t>
            </a:r>
            <a:endParaRPr lang="en-US" altLang="ko-KR" sz="1800" b="0" strike="noStrike" spc="-1" dirty="0">
              <a:latin typeface="굴림"/>
            </a:endParaRPr>
          </a:p>
        </p:txBody>
      </p:sp>
      <p:pic>
        <p:nvPicPr>
          <p:cNvPr id="3" name="Object 36">
            <a:extLst>
              <a:ext uri="{FF2B5EF4-FFF2-40B4-BE49-F238E27FC236}">
                <a16:creationId xmlns:a16="http://schemas.microsoft.com/office/drawing/2014/main" id="{03C2C894-5184-4064-7A07-486C304C0356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802299" y="4878421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6" name="CustomShape 8">
            <a:extLst>
              <a:ext uri="{FF2B5EF4-FFF2-40B4-BE49-F238E27FC236}">
                <a16:creationId xmlns:a16="http://schemas.microsoft.com/office/drawing/2014/main" id="{5774A0E9-EA55-FF1D-8C91-6B28E8D5BA13}"/>
              </a:ext>
            </a:extLst>
          </p:cNvPr>
          <p:cNvSpPr/>
          <p:nvPr/>
        </p:nvSpPr>
        <p:spPr>
          <a:xfrm>
            <a:off x="9352440" y="4852501"/>
            <a:ext cx="11127600" cy="73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2100" b="0" strike="noStrike" spc="-1" dirty="0">
                <a:latin typeface="굴림"/>
              </a:rPr>
              <a:t>랜덤 값을 </a:t>
            </a:r>
            <a:r>
              <a:rPr lang="ko-KR" altLang="en-US" sz="2100" spc="-1" dirty="0">
                <a:latin typeface="굴림"/>
              </a:rPr>
              <a:t>하나</a:t>
            </a:r>
            <a:r>
              <a:rPr lang="ko-KR" altLang="en-US" sz="2100" b="0" strike="noStrike" spc="-1" dirty="0">
                <a:latin typeface="굴림"/>
              </a:rPr>
              <a:t>의 변수에 할당한 후</a:t>
            </a:r>
            <a:r>
              <a:rPr lang="en-US" altLang="ko-KR" sz="2100" b="0" strike="noStrike" spc="-1" dirty="0">
                <a:latin typeface="굴림"/>
              </a:rPr>
              <a:t>,</a:t>
            </a:r>
            <a:r>
              <a:rPr lang="ko-KR" altLang="en-US" sz="2100" b="0" strike="noStrike" spc="-1" dirty="0">
                <a:latin typeface="굴림"/>
              </a:rPr>
              <a:t> 그 변수를 </a:t>
            </a:r>
            <a:r>
              <a:rPr lang="en-US" altLang="ko-KR" sz="2100" b="0" strike="noStrike" spc="-1" dirty="0">
                <a:latin typeface="굴림"/>
              </a:rPr>
              <a:t>x, y, z</a:t>
            </a:r>
            <a:r>
              <a:rPr lang="ko-KR" altLang="en-US" sz="2100" b="0" strike="noStrike" spc="-1" dirty="0">
                <a:latin typeface="굴림"/>
              </a:rPr>
              <a:t>에 모두 대입</a:t>
            </a:r>
            <a:endParaRPr lang="en-US" altLang="ko-KR" sz="2100" b="0" strike="noStrike" spc="-1" dirty="0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ko-KR" altLang="en-US" sz="2100" spc="-1" dirty="0">
                <a:latin typeface="굴림"/>
              </a:rPr>
              <a:t>하여 위치를 설정</a:t>
            </a:r>
            <a:endParaRPr lang="en-US" altLang="ko-KR" sz="21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499006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Object 2"/>
          <p:cNvPicPr/>
          <p:nvPr/>
        </p:nvPicPr>
        <p:blipFill>
          <a:blip r:embed="rId3"/>
          <a:stretch/>
        </p:blipFill>
        <p:spPr>
          <a:xfrm>
            <a:off x="8194680" y="1904760"/>
            <a:ext cx="9519120" cy="7808760"/>
          </a:xfrm>
          <a:prstGeom prst="rect">
            <a:avLst/>
          </a:prstGeom>
          <a:ln>
            <a:noFill/>
          </a:ln>
        </p:spPr>
      </p:pic>
      <p:pic>
        <p:nvPicPr>
          <p:cNvPr id="187" name="Object 5"/>
          <p:cNvPicPr/>
          <p:nvPr/>
        </p:nvPicPr>
        <p:blipFill>
          <a:blip r:embed="rId4"/>
          <a:stretch/>
        </p:blipFill>
        <p:spPr>
          <a:xfrm>
            <a:off x="571320" y="571320"/>
            <a:ext cx="17142120" cy="1142280"/>
          </a:xfrm>
          <a:prstGeom prst="rect">
            <a:avLst/>
          </a:prstGeom>
          <a:ln>
            <a:noFill/>
          </a:ln>
        </p:spPr>
      </p:pic>
      <p:pic>
        <p:nvPicPr>
          <p:cNvPr id="188" name="Object 8"/>
          <p:cNvPicPr/>
          <p:nvPr/>
        </p:nvPicPr>
        <p:blipFill>
          <a:blip r:embed="rId5"/>
          <a:stretch/>
        </p:blipFill>
        <p:spPr>
          <a:xfrm>
            <a:off x="571320" y="571320"/>
            <a:ext cx="1142280" cy="1142280"/>
          </a:xfrm>
          <a:prstGeom prst="rect">
            <a:avLst/>
          </a:prstGeom>
          <a:ln>
            <a:noFill/>
          </a:ln>
        </p:spPr>
      </p:pic>
      <p:pic>
        <p:nvPicPr>
          <p:cNvPr id="189" name="Object 11"/>
          <p:cNvPicPr/>
          <p:nvPr/>
        </p:nvPicPr>
        <p:blipFill>
          <a:blip r:embed="rId6"/>
          <a:stretch/>
        </p:blipFill>
        <p:spPr>
          <a:xfrm>
            <a:off x="13809600" y="857160"/>
            <a:ext cx="3427920" cy="570600"/>
          </a:xfrm>
          <a:prstGeom prst="rect">
            <a:avLst/>
          </a:prstGeom>
          <a:ln>
            <a:noFill/>
          </a:ln>
        </p:spPr>
      </p:pic>
      <p:pic>
        <p:nvPicPr>
          <p:cNvPr id="190" name="Object 14"/>
          <p:cNvPicPr/>
          <p:nvPr/>
        </p:nvPicPr>
        <p:blipFill>
          <a:blip r:embed="rId7"/>
          <a:stretch/>
        </p:blipFill>
        <p:spPr>
          <a:xfrm>
            <a:off x="17333280" y="857160"/>
            <a:ext cx="570600" cy="5706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190600" y="820800"/>
            <a:ext cx="9772200" cy="118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1E84CF"/>
                </a:solidFill>
                <a:latin typeface="Pretendard Medium"/>
                <a:ea typeface="DejaVu Sans"/>
              </a:rPr>
              <a:t>인스턴스화 미적용 코드 결과 및 메모리 사용량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23520" y="820800"/>
            <a:ext cx="10382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3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7304840" y="969840"/>
            <a:ext cx="627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03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3216680" y="969840"/>
            <a:ext cx="461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SIMPLE BLUE TEMPLATE</a:t>
            </a:r>
            <a:endParaRPr lang="en-US" sz="2000" b="0" strike="noStrike" spc="-1">
              <a:latin typeface="굴림"/>
            </a:endParaRPr>
          </a:p>
        </p:txBody>
      </p:sp>
      <p:pic>
        <p:nvPicPr>
          <p:cNvPr id="195" name="Object 21"/>
          <p:cNvPicPr/>
          <p:nvPr/>
        </p:nvPicPr>
        <p:blipFill>
          <a:blip r:embed="rId8"/>
          <a:stretch/>
        </p:blipFill>
        <p:spPr>
          <a:xfrm>
            <a:off x="571320" y="1904760"/>
            <a:ext cx="7429320" cy="7808760"/>
          </a:xfrm>
          <a:prstGeom prst="rect">
            <a:avLst/>
          </a:prstGeom>
          <a:ln>
            <a:noFill/>
          </a:ln>
        </p:spPr>
      </p:pic>
      <p:pic>
        <p:nvPicPr>
          <p:cNvPr id="196" name="Object 24"/>
          <p:cNvPicPr/>
          <p:nvPr/>
        </p:nvPicPr>
        <p:blipFill>
          <a:blip r:embed="rId9"/>
          <a:stretch/>
        </p:blipFill>
        <p:spPr>
          <a:xfrm>
            <a:off x="8194680" y="5796360"/>
            <a:ext cx="9519120" cy="1142280"/>
          </a:xfrm>
          <a:prstGeom prst="rect">
            <a:avLst/>
          </a:prstGeom>
          <a:ln>
            <a:noFill/>
          </a:ln>
        </p:spPr>
      </p:pic>
      <p:pic>
        <p:nvPicPr>
          <p:cNvPr id="197" name="Object 27"/>
          <p:cNvPicPr/>
          <p:nvPr/>
        </p:nvPicPr>
        <p:blipFill>
          <a:blip r:embed="rId9"/>
          <a:stretch/>
        </p:blipFill>
        <p:spPr>
          <a:xfrm>
            <a:off x="8194680" y="1904760"/>
            <a:ext cx="9519120" cy="1142280"/>
          </a:xfrm>
          <a:prstGeom prst="rect">
            <a:avLst/>
          </a:prstGeom>
          <a:ln>
            <a:noFill/>
          </a:ln>
        </p:spPr>
      </p:pic>
      <p:sp>
        <p:nvSpPr>
          <p:cNvPr id="198" name="CustomShape 5"/>
          <p:cNvSpPr/>
          <p:nvPr/>
        </p:nvSpPr>
        <p:spPr>
          <a:xfrm>
            <a:off x="8318880" y="22305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01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9666720" y="22305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한 입 먹은 아이스크림 화면 출력</a:t>
            </a:r>
            <a:endParaRPr lang="en-US" sz="3000" b="0" strike="noStrike" spc="-1">
              <a:latin typeface="굴림"/>
            </a:endParaRPr>
          </a:p>
        </p:txBody>
      </p:sp>
      <p:pic>
        <p:nvPicPr>
          <p:cNvPr id="200" name="Object 32"/>
          <p:cNvPicPr/>
          <p:nvPr/>
        </p:nvPicPr>
        <p:blipFill>
          <a:blip r:embed="rId10"/>
          <a:stretch/>
        </p:blipFill>
        <p:spPr>
          <a:xfrm>
            <a:off x="8804880" y="35485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9352440" y="348984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VTK Math 라이브러리 활용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02" name="Object 36"/>
          <p:cNvPicPr/>
          <p:nvPr/>
        </p:nvPicPr>
        <p:blipFill>
          <a:blip r:embed="rId10"/>
          <a:stretch/>
        </p:blipFill>
        <p:spPr>
          <a:xfrm>
            <a:off x="8804880" y="46177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03" name="CustomShape 8"/>
          <p:cNvSpPr/>
          <p:nvPr/>
        </p:nvSpPr>
        <p:spPr>
          <a:xfrm>
            <a:off x="9352440" y="45594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알고리즘 개발 경험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8318880" y="61221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02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9666720" y="61221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백만 개의 아이스크림 화면 출력</a:t>
            </a:r>
            <a:endParaRPr lang="en-US" sz="3000" b="0" strike="noStrike" spc="-1">
              <a:latin typeface="굴림"/>
            </a:endParaRPr>
          </a:p>
        </p:txBody>
      </p:sp>
      <p:pic>
        <p:nvPicPr>
          <p:cNvPr id="206" name="Object 42"/>
          <p:cNvPicPr/>
          <p:nvPr/>
        </p:nvPicPr>
        <p:blipFill>
          <a:blip r:embed="rId10"/>
          <a:stretch/>
        </p:blipFill>
        <p:spPr>
          <a:xfrm>
            <a:off x="8804880" y="74401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07" name="CustomShape 11"/>
          <p:cNvSpPr/>
          <p:nvPr/>
        </p:nvSpPr>
        <p:spPr>
          <a:xfrm>
            <a:off x="9352440" y="73818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A3A3A"/>
                </a:solidFill>
                <a:latin typeface="Pretendard"/>
                <a:ea typeface="DejaVu Sans"/>
              </a:rPr>
              <a:t>컴퓨팅 자원 관리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08" name="Object 46"/>
          <p:cNvPicPr/>
          <p:nvPr/>
        </p:nvPicPr>
        <p:blipFill>
          <a:blip r:embed="rId10"/>
          <a:stretch/>
        </p:blipFill>
        <p:spPr>
          <a:xfrm>
            <a:off x="8804880" y="85093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09" name="CustomShape 12"/>
          <p:cNvSpPr/>
          <p:nvPr/>
        </p:nvSpPr>
        <p:spPr>
          <a:xfrm>
            <a:off x="9352440" y="84510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A3A3A"/>
                </a:solidFill>
                <a:latin typeface="Pretendard"/>
                <a:ea typeface="DejaVu Sans"/>
              </a:rPr>
              <a:t>성능 최적화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10" name="Object 50"/>
          <p:cNvPicPr/>
          <p:nvPr/>
        </p:nvPicPr>
        <p:blipFill>
          <a:blip r:embed="rId11"/>
          <a:stretch/>
        </p:blipFill>
        <p:spPr>
          <a:xfrm>
            <a:off x="17528400" y="1904760"/>
            <a:ext cx="185040" cy="7808760"/>
          </a:xfrm>
          <a:prstGeom prst="rect">
            <a:avLst/>
          </a:prstGeom>
          <a:ln>
            <a:noFill/>
          </a:ln>
        </p:spPr>
      </p:pic>
      <p:pic>
        <p:nvPicPr>
          <p:cNvPr id="211" name="Object 52"/>
          <p:cNvPicPr/>
          <p:nvPr/>
        </p:nvPicPr>
        <p:blipFill>
          <a:blip r:embed="rId12"/>
          <a:stretch/>
        </p:blipFill>
        <p:spPr>
          <a:xfrm>
            <a:off x="1504440" y="5886360"/>
            <a:ext cx="5563440" cy="3272040"/>
          </a:xfrm>
          <a:prstGeom prst="rect">
            <a:avLst/>
          </a:prstGeom>
          <a:ln>
            <a:noFill/>
          </a:ln>
        </p:spPr>
      </p:pic>
      <p:pic>
        <p:nvPicPr>
          <p:cNvPr id="212" name="Object 53"/>
          <p:cNvPicPr/>
          <p:nvPr/>
        </p:nvPicPr>
        <p:blipFill>
          <a:blip r:embed="rId13"/>
          <a:stretch/>
        </p:blipFill>
        <p:spPr>
          <a:xfrm>
            <a:off x="1590840" y="2679840"/>
            <a:ext cx="5390640" cy="2618280"/>
          </a:xfrm>
          <a:prstGeom prst="rect">
            <a:avLst/>
          </a:prstGeom>
          <a:ln>
            <a:noFill/>
          </a:ln>
        </p:spPr>
      </p:pic>
      <p:pic>
        <p:nvPicPr>
          <p:cNvPr id="213" name="그림 6"/>
          <p:cNvPicPr/>
          <p:nvPr/>
        </p:nvPicPr>
        <p:blipFill>
          <a:blip r:embed="rId14"/>
          <a:stretch/>
        </p:blipFill>
        <p:spPr>
          <a:xfrm>
            <a:off x="624960" y="1915560"/>
            <a:ext cx="16903440" cy="4935240"/>
          </a:xfrm>
          <a:prstGeom prst="rect">
            <a:avLst/>
          </a:prstGeom>
          <a:ln>
            <a:noFill/>
          </a:ln>
        </p:spPr>
      </p:pic>
      <p:pic>
        <p:nvPicPr>
          <p:cNvPr id="214" name="그림 3"/>
          <p:cNvPicPr/>
          <p:nvPr/>
        </p:nvPicPr>
        <p:blipFill>
          <a:blip r:embed="rId15"/>
          <a:stretch/>
        </p:blipFill>
        <p:spPr>
          <a:xfrm>
            <a:off x="571320" y="6850800"/>
            <a:ext cx="16957080" cy="286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Object 2"/>
          <p:cNvPicPr/>
          <p:nvPr/>
        </p:nvPicPr>
        <p:blipFill>
          <a:blip r:embed="rId3"/>
          <a:stretch/>
        </p:blipFill>
        <p:spPr>
          <a:xfrm>
            <a:off x="8194680" y="1904760"/>
            <a:ext cx="9519120" cy="7808760"/>
          </a:xfrm>
          <a:prstGeom prst="rect">
            <a:avLst/>
          </a:prstGeom>
          <a:ln>
            <a:noFill/>
          </a:ln>
        </p:spPr>
      </p:pic>
      <p:pic>
        <p:nvPicPr>
          <p:cNvPr id="216" name="Object 5"/>
          <p:cNvPicPr/>
          <p:nvPr/>
        </p:nvPicPr>
        <p:blipFill>
          <a:blip r:embed="rId4"/>
          <a:stretch/>
        </p:blipFill>
        <p:spPr>
          <a:xfrm>
            <a:off x="571320" y="571320"/>
            <a:ext cx="17142120" cy="1142280"/>
          </a:xfrm>
          <a:prstGeom prst="rect">
            <a:avLst/>
          </a:prstGeom>
          <a:ln>
            <a:noFill/>
          </a:ln>
        </p:spPr>
      </p:pic>
      <p:pic>
        <p:nvPicPr>
          <p:cNvPr id="217" name="Object 8"/>
          <p:cNvPicPr/>
          <p:nvPr/>
        </p:nvPicPr>
        <p:blipFill>
          <a:blip r:embed="rId5"/>
          <a:stretch/>
        </p:blipFill>
        <p:spPr>
          <a:xfrm>
            <a:off x="571320" y="571320"/>
            <a:ext cx="1142280" cy="1142280"/>
          </a:xfrm>
          <a:prstGeom prst="rect">
            <a:avLst/>
          </a:prstGeom>
          <a:ln>
            <a:noFill/>
          </a:ln>
        </p:spPr>
      </p:pic>
      <p:pic>
        <p:nvPicPr>
          <p:cNvPr id="218" name="Object 11"/>
          <p:cNvPicPr/>
          <p:nvPr/>
        </p:nvPicPr>
        <p:blipFill>
          <a:blip r:embed="rId6"/>
          <a:stretch/>
        </p:blipFill>
        <p:spPr>
          <a:xfrm>
            <a:off x="13809600" y="857160"/>
            <a:ext cx="3427920" cy="570600"/>
          </a:xfrm>
          <a:prstGeom prst="rect">
            <a:avLst/>
          </a:prstGeom>
          <a:ln>
            <a:noFill/>
          </a:ln>
        </p:spPr>
      </p:pic>
      <p:pic>
        <p:nvPicPr>
          <p:cNvPr id="219" name="Object 14"/>
          <p:cNvPicPr/>
          <p:nvPr/>
        </p:nvPicPr>
        <p:blipFill>
          <a:blip r:embed="rId7"/>
          <a:stretch/>
        </p:blipFill>
        <p:spPr>
          <a:xfrm>
            <a:off x="17333280" y="857160"/>
            <a:ext cx="570600" cy="57060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2190600" y="820800"/>
            <a:ext cx="97722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1E84CF"/>
                </a:solidFill>
                <a:latin typeface="Pretendard Medium"/>
                <a:ea typeface="DejaVu Sans"/>
              </a:rPr>
              <a:t>인스턴스화 적용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623520" y="820800"/>
            <a:ext cx="10382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3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7304840" y="969840"/>
            <a:ext cx="627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03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13216680" y="969840"/>
            <a:ext cx="4613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E84CF"/>
                </a:solidFill>
                <a:latin typeface="Pretendard"/>
                <a:ea typeface="DejaVu Sans"/>
              </a:rPr>
              <a:t>SIMPLE BLUE TEMPLATE</a:t>
            </a:r>
            <a:endParaRPr lang="en-US" sz="2000" b="0" strike="noStrike" spc="-1">
              <a:latin typeface="굴림"/>
            </a:endParaRPr>
          </a:p>
        </p:txBody>
      </p:sp>
      <p:pic>
        <p:nvPicPr>
          <p:cNvPr id="224" name="Object 21"/>
          <p:cNvPicPr/>
          <p:nvPr/>
        </p:nvPicPr>
        <p:blipFill>
          <a:blip r:embed="rId8"/>
          <a:stretch/>
        </p:blipFill>
        <p:spPr>
          <a:xfrm>
            <a:off x="571320" y="1904760"/>
            <a:ext cx="7429320" cy="7808760"/>
          </a:xfrm>
          <a:prstGeom prst="rect">
            <a:avLst/>
          </a:prstGeom>
          <a:ln>
            <a:noFill/>
          </a:ln>
        </p:spPr>
      </p:pic>
      <p:pic>
        <p:nvPicPr>
          <p:cNvPr id="225" name="Object 24"/>
          <p:cNvPicPr/>
          <p:nvPr/>
        </p:nvPicPr>
        <p:blipFill>
          <a:blip r:embed="rId9"/>
          <a:stretch/>
        </p:blipFill>
        <p:spPr>
          <a:xfrm>
            <a:off x="8194680" y="5796360"/>
            <a:ext cx="9519120" cy="1142280"/>
          </a:xfrm>
          <a:prstGeom prst="rect">
            <a:avLst/>
          </a:prstGeom>
          <a:ln>
            <a:noFill/>
          </a:ln>
        </p:spPr>
      </p:pic>
      <p:pic>
        <p:nvPicPr>
          <p:cNvPr id="226" name="Object 27"/>
          <p:cNvPicPr/>
          <p:nvPr/>
        </p:nvPicPr>
        <p:blipFill>
          <a:blip r:embed="rId9"/>
          <a:stretch/>
        </p:blipFill>
        <p:spPr>
          <a:xfrm>
            <a:off x="8194680" y="1904760"/>
            <a:ext cx="9519120" cy="114228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8318880" y="22305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01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9666720" y="22305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한 입 먹은 아이스크림 화면 출력</a:t>
            </a:r>
            <a:endParaRPr lang="en-US" sz="3000" b="0" strike="noStrike" spc="-1">
              <a:latin typeface="굴림"/>
            </a:endParaRPr>
          </a:p>
        </p:txBody>
      </p:sp>
      <p:pic>
        <p:nvPicPr>
          <p:cNvPr id="229" name="Object 32"/>
          <p:cNvPicPr/>
          <p:nvPr/>
        </p:nvPicPr>
        <p:blipFill>
          <a:blip r:embed="rId10"/>
          <a:stretch/>
        </p:blipFill>
        <p:spPr>
          <a:xfrm>
            <a:off x="8804880" y="35485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30" name="CustomShape 7"/>
          <p:cNvSpPr/>
          <p:nvPr/>
        </p:nvSpPr>
        <p:spPr>
          <a:xfrm>
            <a:off x="9352440" y="348984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VTK Math 라이브러리 활용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31" name="Object 36"/>
          <p:cNvPicPr/>
          <p:nvPr/>
        </p:nvPicPr>
        <p:blipFill>
          <a:blip r:embed="rId10"/>
          <a:stretch/>
        </p:blipFill>
        <p:spPr>
          <a:xfrm>
            <a:off x="8804880" y="46177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32" name="CustomShape 8"/>
          <p:cNvSpPr/>
          <p:nvPr/>
        </p:nvSpPr>
        <p:spPr>
          <a:xfrm>
            <a:off x="9352440" y="45594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알고리즘 개발 경험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8318880" y="6122160"/>
            <a:ext cx="117072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02</a:t>
            </a:r>
            <a:endParaRPr lang="en-US" sz="3000" b="0" strike="noStrike" spc="-1">
              <a:latin typeface="굴림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9666720" y="6122160"/>
            <a:ext cx="686556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Pretendard"/>
                <a:ea typeface="DejaVu Sans"/>
              </a:rPr>
              <a:t>백만 개의 아이스크림 화면 출력</a:t>
            </a:r>
            <a:endParaRPr lang="en-US" sz="3000" b="0" strike="noStrike" spc="-1">
              <a:latin typeface="굴림"/>
            </a:endParaRPr>
          </a:p>
        </p:txBody>
      </p:sp>
      <p:pic>
        <p:nvPicPr>
          <p:cNvPr id="235" name="Object 42"/>
          <p:cNvPicPr/>
          <p:nvPr/>
        </p:nvPicPr>
        <p:blipFill>
          <a:blip r:embed="rId10"/>
          <a:stretch/>
        </p:blipFill>
        <p:spPr>
          <a:xfrm>
            <a:off x="8804880" y="74401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36" name="CustomShape 11"/>
          <p:cNvSpPr/>
          <p:nvPr/>
        </p:nvSpPr>
        <p:spPr>
          <a:xfrm>
            <a:off x="9352440" y="73818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A3A3A"/>
                </a:solidFill>
                <a:latin typeface="Pretendard"/>
                <a:ea typeface="DejaVu Sans"/>
              </a:rPr>
              <a:t>컴퓨팅 자원 관리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37" name="Object 46"/>
          <p:cNvPicPr/>
          <p:nvPr/>
        </p:nvPicPr>
        <p:blipFill>
          <a:blip r:embed="rId10"/>
          <a:stretch/>
        </p:blipFill>
        <p:spPr>
          <a:xfrm>
            <a:off x="8804880" y="8509320"/>
            <a:ext cx="237240" cy="237240"/>
          </a:xfrm>
          <a:prstGeom prst="rect">
            <a:avLst/>
          </a:prstGeom>
          <a:ln>
            <a:noFill/>
          </a:ln>
        </p:spPr>
      </p:pic>
      <p:sp>
        <p:nvSpPr>
          <p:cNvPr id="238" name="CustomShape 12"/>
          <p:cNvSpPr/>
          <p:nvPr/>
        </p:nvSpPr>
        <p:spPr>
          <a:xfrm>
            <a:off x="9352440" y="8451000"/>
            <a:ext cx="111276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A3A3A"/>
                </a:solidFill>
                <a:latin typeface="Pretendard"/>
                <a:ea typeface="DejaVu Sans"/>
              </a:rPr>
              <a:t>성능 최적화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239" name="Object 50"/>
          <p:cNvPicPr/>
          <p:nvPr/>
        </p:nvPicPr>
        <p:blipFill>
          <a:blip r:embed="rId11"/>
          <a:stretch/>
        </p:blipFill>
        <p:spPr>
          <a:xfrm>
            <a:off x="17528400" y="1904760"/>
            <a:ext cx="185040" cy="7808760"/>
          </a:xfrm>
          <a:prstGeom prst="rect">
            <a:avLst/>
          </a:prstGeom>
          <a:ln>
            <a:noFill/>
          </a:ln>
        </p:spPr>
      </p:pic>
      <p:pic>
        <p:nvPicPr>
          <p:cNvPr id="240" name="Object 52"/>
          <p:cNvPicPr/>
          <p:nvPr/>
        </p:nvPicPr>
        <p:blipFill>
          <a:blip r:embed="rId12"/>
          <a:stretch/>
        </p:blipFill>
        <p:spPr>
          <a:xfrm>
            <a:off x="1504440" y="5886360"/>
            <a:ext cx="5563440" cy="3272040"/>
          </a:xfrm>
          <a:prstGeom prst="rect">
            <a:avLst/>
          </a:prstGeom>
          <a:ln>
            <a:noFill/>
          </a:ln>
        </p:spPr>
      </p:pic>
      <p:pic>
        <p:nvPicPr>
          <p:cNvPr id="241" name="Object 53"/>
          <p:cNvPicPr/>
          <p:nvPr/>
        </p:nvPicPr>
        <p:blipFill>
          <a:blip r:embed="rId13"/>
          <a:stretch/>
        </p:blipFill>
        <p:spPr>
          <a:xfrm>
            <a:off x="1590840" y="2679840"/>
            <a:ext cx="5390640" cy="2618280"/>
          </a:xfrm>
          <a:prstGeom prst="rect">
            <a:avLst/>
          </a:prstGeom>
          <a:ln>
            <a:noFill/>
          </a:ln>
        </p:spPr>
      </p:pic>
      <p:pic>
        <p:nvPicPr>
          <p:cNvPr id="242" name="그림 3"/>
          <p:cNvPicPr/>
          <p:nvPr/>
        </p:nvPicPr>
        <p:blipFill>
          <a:blip r:embed="rId14"/>
          <a:stretch/>
        </p:blipFill>
        <p:spPr>
          <a:xfrm>
            <a:off x="622800" y="1904760"/>
            <a:ext cx="17017200" cy="4677480"/>
          </a:xfrm>
          <a:prstGeom prst="rect">
            <a:avLst/>
          </a:prstGeom>
          <a:ln>
            <a:noFill/>
          </a:ln>
        </p:spPr>
      </p:pic>
      <p:pic>
        <p:nvPicPr>
          <p:cNvPr id="243" name="그림 1"/>
          <p:cNvPicPr/>
          <p:nvPr/>
        </p:nvPicPr>
        <p:blipFill>
          <a:blip r:embed="rId15"/>
          <a:stretch/>
        </p:blipFill>
        <p:spPr>
          <a:xfrm>
            <a:off x="622800" y="6582240"/>
            <a:ext cx="17017200" cy="306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한 입 먹은 아이스크림 화면 출력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</a:rPr>
              <a:t>실습 목적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VTK </a:t>
            </a:r>
            <a:r>
              <a:rPr lang="ko-KR" altLang="en-US" sz="2100" dirty="0"/>
              <a:t>라이브러리 활용 능력 향상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3D</a:t>
            </a:r>
            <a:r>
              <a:rPr lang="ko-KR" altLang="en-US" sz="2100" dirty="0"/>
              <a:t> 그래픽스 및 알고리즘 이해도 증진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22053" y="7234286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</a:rPr>
              <a:t>교집합과 </a:t>
            </a:r>
            <a:r>
              <a:rPr lang="ko-KR" altLang="en-US" sz="2400" dirty="0" err="1">
                <a:solidFill>
                  <a:srgbClr val="0070C0"/>
                </a:solidFill>
              </a:rPr>
              <a:t>차집합</a:t>
            </a:r>
            <a:r>
              <a:rPr lang="ko-KR" altLang="en-US" sz="2400" dirty="0">
                <a:solidFill>
                  <a:srgbClr val="0070C0"/>
                </a:solidFill>
              </a:rPr>
              <a:t> 연산 활용</a:t>
            </a:r>
            <a:endParaRPr lang="en-US" sz="2400" dirty="0">
              <a:solidFill>
                <a:srgbClr val="0070C0"/>
              </a:solidFill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Cone,</a:t>
            </a:r>
            <a:r>
              <a:rPr lang="ko-KR" altLang="en-US" sz="2100" dirty="0"/>
              <a:t> </a:t>
            </a:r>
            <a:r>
              <a:rPr lang="en-US" altLang="ko-KR" sz="2100" dirty="0" err="1"/>
              <a:t>vertPlane</a:t>
            </a:r>
            <a:r>
              <a:rPr lang="en-US" altLang="ko-KR" sz="2100" dirty="0"/>
              <a:t>,</a:t>
            </a:r>
            <a:r>
              <a:rPr lang="ko-KR" altLang="en-US" sz="2100" dirty="0"/>
              <a:t> </a:t>
            </a:r>
            <a:r>
              <a:rPr lang="en-US" altLang="ko-KR" sz="2100" dirty="0" err="1"/>
              <a:t>basePlane</a:t>
            </a:r>
            <a:r>
              <a:rPr lang="ko-KR" altLang="en-US" sz="2100" dirty="0"/>
              <a:t>의 교집합을 계산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 err="1"/>
              <a:t>iceCream</a:t>
            </a:r>
            <a:r>
              <a:rPr lang="ko-KR" altLang="en-US" sz="2100" dirty="0"/>
              <a:t>에서 </a:t>
            </a:r>
            <a:r>
              <a:rPr lang="en-US" altLang="ko-KR" sz="2100" dirty="0"/>
              <a:t>bite </a:t>
            </a:r>
            <a:r>
              <a:rPr lang="ko-KR" altLang="en-US" sz="2100" dirty="0"/>
              <a:t>부분 제거</a:t>
            </a:r>
            <a:endParaRPr lang="en-US" altLang="ko-KR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멀티미디어 소프트웨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0E5A84-DA89-8850-8503-C43D1ABC4E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1" y="1925308"/>
            <a:ext cx="8120053" cy="49424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7C05B4-5B90-38F1-006B-8D48A0086A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3288" y="2174067"/>
            <a:ext cx="8373719" cy="4660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1150</Words>
  <Application>Microsoft Office PowerPoint</Application>
  <PresentationFormat>사용자 지정</PresentationFormat>
  <Paragraphs>243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Pretendard</vt:lpstr>
      <vt:lpstr>Pretendard Medium</vt:lpstr>
      <vt:lpstr>Pretendard SemiBold</vt:lpstr>
      <vt:lpstr>굴림</vt:lpstr>
      <vt:lpstr>돋움체</vt:lpstr>
      <vt:lpstr>맑은 고딕</vt:lpstr>
      <vt:lpstr>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은지 윤</cp:lastModifiedBy>
  <cp:revision>132</cp:revision>
  <dcterms:created xsi:type="dcterms:W3CDTF">2024-01-24T14:46:34Z</dcterms:created>
  <dcterms:modified xsi:type="dcterms:W3CDTF">2024-02-26T07:57:15Z</dcterms:modified>
</cp:coreProperties>
</file>